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sldIdLst>
    <p:sldId id="256" r:id="rId5"/>
    <p:sldId id="358" r:id="rId6"/>
    <p:sldId id="359" r:id="rId7"/>
    <p:sldId id="272" r:id="rId8"/>
    <p:sldId id="360" r:id="rId9"/>
    <p:sldId id="274" r:id="rId10"/>
    <p:sldId id="277" r:id="rId11"/>
    <p:sldId id="362" r:id="rId12"/>
    <p:sldId id="285" r:id="rId13"/>
    <p:sldId id="280" r:id="rId14"/>
    <p:sldId id="283" r:id="rId15"/>
    <p:sldId id="284" r:id="rId16"/>
    <p:sldId id="333" r:id="rId17"/>
    <p:sldId id="306" r:id="rId18"/>
    <p:sldId id="310" r:id="rId19"/>
    <p:sldId id="307" r:id="rId20"/>
    <p:sldId id="364" r:id="rId21"/>
    <p:sldId id="365" r:id="rId22"/>
    <p:sldId id="367" r:id="rId23"/>
    <p:sldId id="370" r:id="rId24"/>
    <p:sldId id="371" r:id="rId25"/>
    <p:sldId id="372" r:id="rId26"/>
    <p:sldId id="295" r:id="rId27"/>
    <p:sldId id="296" r:id="rId28"/>
    <p:sldId id="297" r:id="rId29"/>
    <p:sldId id="298" r:id="rId30"/>
    <p:sldId id="299" r:id="rId31"/>
    <p:sldId id="301" r:id="rId32"/>
    <p:sldId id="300" r:id="rId33"/>
    <p:sldId id="302" r:id="rId34"/>
    <p:sldId id="315" r:id="rId35"/>
    <p:sldId id="373" r:id="rId36"/>
    <p:sldId id="319" r:id="rId37"/>
    <p:sldId id="379" r:id="rId38"/>
    <p:sldId id="28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2A018-AF6A-354E-491C-1E591153ED57}" name="Osborne, James R MCPO USN DCNO N1 (USA)" initials="O(" userId="S::james.r.osborne.mil@us.navy.mil::db38b5b9-a24d-48a5-8eba-4cddad04ac17" providerId="AD"/>
  <p188:author id="{B4172C1D-7990-2012-66EB-C077C9C1CF0A}" name="Collins, K R (KC) PO1 USN NAVRESPRODEVCEN LA (USA)" initials="C(" userId="S::karen.r.collins4.mil@us.navy.mil::47aadf89-4291-4efb-8cce-4b07687a5e6b" providerId="AD"/>
  <p188:author id="{48BBD651-3C36-6992-3FB2-0621D4349A76}" name="Gardner, Steven L PO1 USN NSSATC HQ (USA)" initials="SG" userId="S::steven.l.gardner16.mil@us.navy.mil::d40a2193-434a-4150-aa78-8e58895ac27f" providerId="AD"/>
  <p188:author id="{C2695ECE-25D1-BD04-F57E-198AE06FDB87}" name="Edmonston, Douglas A SCPO USN CBC GULFPORT MS (USA)" initials="E(" userId="S::douglas.a.edmonston.mil@us.navy.mil::af5b9239-1866-4b1f-a601-d58887d30755" providerId="AD"/>
  <p188:author id="{FC2196DD-371D-119E-A453-B719B9AC54EA}" name="Almonte, Marcelo MCPO USN NETC PENSACOLA FL (USA)" initials="A(" userId="S::marcelo.almonte.mil@us.navy.mil::6da9497a-c4c6-4b8b-a982-0c29bc2bfa3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FC7551-3FDF-4E4A-872E-9AA73E403CE6}" v="1" dt="2025-12-04T15:17:56.8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9" d="100"/>
          <a:sy n="149" d="100"/>
        </p:scale>
        <p:origin x="292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EDB4D-0AA0-4AB1-8314-363590B73539}"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ADCF-32D8-418E-BB9E-77375191B9AF}" type="slidenum">
              <a:rPr lang="en-US" smtClean="0"/>
              <a:t>‹#›</a:t>
            </a:fld>
            <a:endParaRPr lang="en-US"/>
          </a:p>
        </p:txBody>
      </p:sp>
    </p:spTree>
    <p:extLst>
      <p:ext uri="{BB962C8B-B14F-4D97-AF65-F5344CB8AC3E}">
        <p14:creationId xmlns:p14="http://schemas.microsoft.com/office/powerpoint/2010/main" val="135488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Required: 90 min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5722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a:t>
            </a:r>
            <a:r>
              <a:rPr lang="en-US" b="1" baseline="0" dirty="0"/>
              <a:t> GUIDE</a:t>
            </a:r>
            <a:r>
              <a:rPr lang="en-US" baseline="0" dirty="0"/>
              <a:t>:</a:t>
            </a:r>
            <a:endParaRPr lang="en-US" dirty="0"/>
          </a:p>
          <a:p>
            <a:r>
              <a:rPr lang="en-US" dirty="0"/>
              <a:t>A</a:t>
            </a:r>
            <a:r>
              <a:rPr lang="en-US" baseline="0" dirty="0"/>
              <a:t> template for the 35 day waiver is located in the OPNAVINST. </a:t>
            </a:r>
          </a:p>
          <a:p>
            <a:endParaRPr lang="en-US" baseline="0"/>
          </a:p>
          <a:p>
            <a:pPr marL="228600" indent="-228600">
              <a:buFont typeface="Wingdings" panose="05000000000000000000" pitchFamily="2" charset="2"/>
              <a:buChar char="§"/>
            </a:pPr>
            <a:r>
              <a:rPr lang="en-US" baseline="0" dirty="0">
                <a:solidFill>
                  <a:srgbClr val="FF0000"/>
                </a:solidFill>
              </a:rPr>
              <a:t>Training on how to submit SRBs in NSIPS is located on the SRB page on </a:t>
            </a:r>
            <a:r>
              <a:rPr lang="en-US" baseline="0" dirty="0" err="1">
                <a:solidFill>
                  <a:srgbClr val="FF0000"/>
                </a:solidFill>
              </a:rPr>
              <a:t>MyNavy</a:t>
            </a:r>
            <a:r>
              <a:rPr lang="en-US" baseline="0" dirty="0">
                <a:solidFill>
                  <a:srgbClr val="FF0000"/>
                </a:solidFill>
              </a:rPr>
              <a:t> HR:  Career Management&lt;Community Management&lt;Enlisted Career Admin&lt;SRB SDAP </a:t>
            </a:r>
            <a:r>
              <a:rPr lang="en-US" baseline="0" dirty="0" err="1">
                <a:solidFill>
                  <a:srgbClr val="FF0000"/>
                </a:solidFill>
              </a:rPr>
              <a:t>Enl</a:t>
            </a:r>
            <a:r>
              <a:rPr lang="en-US" baseline="0" dirty="0">
                <a:solidFill>
                  <a:srgbClr val="FF0000"/>
                </a:solidFill>
              </a:rPr>
              <a:t> Bonus</a:t>
            </a:r>
          </a:p>
          <a:p>
            <a:pPr marL="685800" lvl="1" indent="-228600">
              <a:buFont typeface="Wingdings" panose="05000000000000000000" pitchFamily="2" charset="2"/>
              <a:buChar char="§"/>
            </a:pPr>
            <a:r>
              <a:rPr lang="en-US" baseline="0" dirty="0"/>
              <a:t>SRB migration to NSIPS Training</a:t>
            </a:r>
          </a:p>
          <a:p>
            <a:pPr marL="171450" indent="-171450">
              <a:buFont typeface="Wingdings" panose="05000000000000000000" pitchFamily="2" charset="2"/>
              <a:buChar char="§"/>
            </a:pPr>
            <a:endParaRPr lang="en-US" baseline="0"/>
          </a:p>
          <a:p>
            <a:pPr marL="171450" indent="-171450">
              <a:buFont typeface="Wingdings" panose="05000000000000000000" pitchFamily="2" charset="2"/>
              <a:buChar char="§"/>
            </a:pPr>
            <a:r>
              <a:rPr lang="en-US" dirty="0"/>
              <a:t>Use this time to advise CDT on best practices to ensure Sailors do not miss SRB opportunities for example:</a:t>
            </a:r>
          </a:p>
          <a:p>
            <a:pPr marL="628650" lvl="1" indent="-171450">
              <a:buFont typeface="Wingdings" panose="05000000000000000000" pitchFamily="2" charset="2"/>
              <a:buChar char="§"/>
            </a:pPr>
            <a:r>
              <a:rPr lang="en-US" dirty="0"/>
              <a:t>Ensure to engage Sailors early to maximize opportunity</a:t>
            </a:r>
          </a:p>
          <a:p>
            <a:pPr marL="628650" lvl="1" indent="-171450">
              <a:buFont typeface="Wingdings" panose="05000000000000000000" pitchFamily="2" charset="2"/>
              <a:buChar char="§"/>
            </a:pPr>
            <a:r>
              <a:rPr lang="en-US" dirty="0"/>
              <a:t>Work to limit changes</a:t>
            </a:r>
          </a:p>
          <a:p>
            <a:pPr marL="628650" lvl="1" indent="-171450">
              <a:buFont typeface="Wingdings" panose="05000000000000000000" pitchFamily="2" charset="2"/>
              <a:buChar char="§"/>
            </a:pPr>
            <a:r>
              <a:rPr lang="en-US" dirty="0"/>
              <a:t>Always follow up on requests</a:t>
            </a:r>
          </a:p>
          <a:p>
            <a:pPr marL="628650" lvl="1" indent="-171450">
              <a:buFont typeface="Wingdings" panose="05000000000000000000" pitchFamily="2" charset="2"/>
              <a:buChar char="§"/>
            </a:pPr>
            <a:r>
              <a:rPr lang="en-US" dirty="0"/>
              <a:t>You want to avoid submitting a 35 day waiver.  Submitting</a:t>
            </a:r>
            <a:r>
              <a:rPr lang="en-US" baseline="0" dirty="0"/>
              <a:t> this means something went wrong and now it needs to be explained.  Also note, the waiver CANNOT be signed by direction.  So be prepared to explain to the TRIAD why this waiver is required.</a:t>
            </a:r>
            <a:endParaRPr lang="en-US" dirty="0"/>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03388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16273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32461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ANSWERS:</a:t>
            </a:r>
          </a:p>
          <a:p>
            <a:pPr marL="228600" indent="-228600">
              <a:buAutoNum type="arabicPeriod"/>
            </a:pPr>
            <a:r>
              <a:rPr lang="en-US" sz="1200" dirty="0" err="1"/>
              <a:t>MyNavy</a:t>
            </a:r>
            <a:r>
              <a:rPr lang="en-US" sz="1200" dirty="0"/>
              <a:t> HR Website, Career Management, Enlisted Career-Admin, SRB SDAP Enlisted Bonus</a:t>
            </a:r>
          </a:p>
          <a:p>
            <a:pPr marL="228600" indent="-228600">
              <a:buAutoNum type="arabicPeriod"/>
            </a:pPr>
            <a:r>
              <a:rPr lang="en-US" sz="1200" dirty="0"/>
              <a:t>No</a:t>
            </a:r>
          </a:p>
          <a:p>
            <a:pPr marL="228600" indent="-228600">
              <a:buAutoNum type="arabicPeriod"/>
            </a:pPr>
            <a:r>
              <a:rPr lang="en-US" dirty="0"/>
              <a:t>35-120 days prior to reenlistment date</a:t>
            </a:r>
          </a:p>
          <a:p>
            <a:pPr marL="228600" indent="-228600">
              <a:buAutoNum type="arabicPeriod"/>
            </a:pPr>
            <a:r>
              <a:rPr lang="en-US" dirty="0"/>
              <a:t>9 months</a:t>
            </a:r>
          </a:p>
          <a:p>
            <a:pPr marL="228600" indent="-228600">
              <a:buAutoNum type="arabicPeriod"/>
            </a:pPr>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0722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51427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r>
              <a:rPr kumimoji="0" lang="en-US" sz="1200" b="0"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t>See current NAVADMIN</a:t>
            </a:r>
            <a:r>
              <a:rPr lang="en-US" baseline="0"/>
              <a:t> for ESRP requirements and visit ESRP/SRB programs webpage located at MyNavy HR&lt;Career Management&lt;Community Management&lt;Enlisted&lt;Nuclear&lt;ESRP/SRB Programs</a:t>
            </a:r>
            <a:endParaRPr lang="en-US"/>
          </a:p>
          <a:p>
            <a:pPr marL="171450" indent="-171450">
              <a:buFont typeface="Wingdings" panose="05000000000000000000" pitchFamily="2" charset="2"/>
              <a:buChar char="§"/>
            </a:pPr>
            <a:endParaRPr lang="en-US" baseline="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882771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latin typeface="Tahoma"/>
                <a:ea typeface="Tahoma"/>
                <a:cs typeface="Tahoma"/>
              </a:rPr>
              <a:t>See current NAVADMIN</a:t>
            </a:r>
            <a:r>
              <a:rPr lang="en-US" baseline="0">
                <a:latin typeface="Tahoma"/>
                <a:ea typeface="Tahoma"/>
                <a:cs typeface="Tahoma"/>
              </a:rPr>
              <a:t> for Zone eligibility</a:t>
            </a:r>
            <a:r>
              <a:rPr lang="en-US">
                <a:latin typeface="Tahoma"/>
                <a:ea typeface="Tahoma"/>
                <a:cs typeface="Tahoma"/>
              </a:rPr>
              <a:t>.</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733664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latin typeface="Tahoma"/>
                <a:ea typeface="Tahoma"/>
                <a:cs typeface="Tahoma"/>
              </a:rPr>
              <a:t>If the command is unable</a:t>
            </a:r>
            <a:r>
              <a:rPr lang="en-US" baseline="0">
                <a:latin typeface="Tahoma"/>
                <a:ea typeface="Tahoma"/>
                <a:cs typeface="Tahoma"/>
              </a:rPr>
              <a:t> to submit ESRP requests the command should contact their ISIC for submission</a:t>
            </a:r>
            <a:r>
              <a:rPr lang="en-US">
                <a:latin typeface="Tahoma"/>
                <a:ea typeface="Tahoma"/>
                <a:cs typeface="Tahoma"/>
              </a:rPr>
              <a:t>.</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73841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pPr marL="228600" indent="-228600">
              <a:buFont typeface="Wingdings" panose="05000000000000000000" pitchFamily="2" charset="2"/>
              <a:buChar char="§"/>
            </a:pPr>
            <a:r>
              <a:rPr lang="en-US"/>
              <a:t>The combined total only includes bonus payments from reenlistments dated 1 OCT 2013 and forward.</a:t>
            </a:r>
          </a:p>
          <a:p>
            <a:pPr marL="228600" indent="-228600">
              <a:buFont typeface="Wingdings" panose="05000000000000000000" pitchFamily="2" charset="2"/>
              <a:buChar char="§"/>
            </a:pPr>
            <a:r>
              <a:rPr lang="en-US">
                <a:latin typeface="Tahoma"/>
                <a:ea typeface="Tahoma"/>
                <a:cs typeface="Tahoma"/>
              </a:rPr>
              <a:t>SECNAV</a:t>
            </a:r>
            <a:r>
              <a:rPr lang="en-US" baseline="0">
                <a:latin typeface="Tahoma"/>
                <a:ea typeface="Tahoma"/>
                <a:cs typeface="Tahoma"/>
              </a:rPr>
              <a:t> capped bonus to $30k per year</a:t>
            </a:r>
            <a:r>
              <a:rPr lang="en-US">
                <a:latin typeface="Tahoma"/>
                <a:ea typeface="Tahoma"/>
                <a:cs typeface="Tahoma"/>
              </a:rPr>
              <a:t>.</a:t>
            </a:r>
            <a:endParaRPr lang="en-US" baseline="0"/>
          </a:p>
          <a:p>
            <a:pPr marL="228600" indent="-228600">
              <a:buFont typeface="Wingdings" panose="05000000000000000000" pitchFamily="2" charset="2"/>
              <a:buChar char="§"/>
            </a:pPr>
            <a:r>
              <a:rPr lang="en-US" baseline="0"/>
              <a:t>ALL ESRP payments must be received prior to completion of 28 years of service.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24311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pPr marL="171450" indent="-171450">
              <a:buFont typeface="Wingdings" panose="05000000000000000000" pitchFamily="2" charset="2"/>
              <a:buChar char="§"/>
            </a:pPr>
            <a:r>
              <a:rPr lang="en-US"/>
              <a:t>Approval authority</a:t>
            </a:r>
            <a:r>
              <a:rPr lang="en-US" baseline="0"/>
              <a:t> is BUPERS 328</a:t>
            </a:r>
          </a:p>
          <a:p>
            <a:pPr marL="171450" indent="-171450">
              <a:buFont typeface="Wingdings" panose="05000000000000000000" pitchFamily="2" charset="2"/>
              <a:buChar char="§"/>
            </a:pPr>
            <a:r>
              <a:rPr lang="en-US" baseline="0"/>
              <a:t>Reenlistment is to occur the day all rating, NEC, or skill requirements are met. </a:t>
            </a:r>
          </a:p>
          <a:p>
            <a:pPr marL="171450" indent="-171450">
              <a:buFont typeface="Wingdings" panose="05000000000000000000" pitchFamily="2" charset="2"/>
              <a:buChar char="§"/>
            </a:pPr>
            <a:r>
              <a:rPr lang="en-US" baseline="0"/>
              <a:t>If the SRB the member is reenlisting for is no longer designated for an SRB the member is still entitled to an SRB at the award level effective the date the OTT was approved. </a:t>
            </a:r>
          </a:p>
          <a:p>
            <a:pPr marL="171450" indent="-171450">
              <a:buFont typeface="Wingdings" panose="05000000000000000000" pitchFamily="2" charset="2"/>
              <a:buChar char="§"/>
            </a:pPr>
            <a:r>
              <a:rPr lang="en-US" baseline="0"/>
              <a:t>120-35 day submission rule still applies. Meaning the member will most likely have to inform the training command of the SRB submission and provide the OTT approval. </a:t>
            </a:r>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2317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Review objectives.</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08516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endParaRPr lang="en-US">
              <a:latin typeface="Tahoma"/>
              <a:ea typeface="Tahoma"/>
              <a:cs typeface="Tahoma"/>
            </a:endParaRPr>
          </a:p>
          <a:p>
            <a:r>
              <a:rPr lang="en-US"/>
              <a:t>None.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314608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r>
              <a:rPr lang="en-US">
                <a:latin typeface="Tahoma"/>
                <a:ea typeface="Tahoma"/>
                <a:cs typeface="Tahoma"/>
              </a:rPr>
              <a:t> </a:t>
            </a:r>
          </a:p>
          <a:p>
            <a:r>
              <a:rPr lang="en-US">
                <a:latin typeface="Tahoma"/>
                <a:ea typeface="Tahoma"/>
                <a:cs typeface="Tahoma"/>
              </a:rPr>
              <a:t>Good Practice: Once reenlistment has posted CCC and Sailor should ensure that Advancement has updated in NSIPS. </a:t>
            </a:r>
          </a:p>
          <a:p>
            <a:endParaRPr lang="en-US" b="1">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812588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580125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b="0">
                <a:latin typeface="Tahoma"/>
                <a:ea typeface="Tahoma"/>
                <a:cs typeface="Tahoma"/>
              </a:rPr>
              <a:t>None</a:t>
            </a:r>
            <a:r>
              <a:rPr lang="en-US">
                <a:latin typeface="Tahoma"/>
                <a:ea typeface="Tahoma"/>
                <a:cs typeface="Tahoma"/>
              </a:rPr>
              <a:t>.</a:t>
            </a:r>
            <a:endParaRPr lang="en-US" b="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295018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latin typeface="Tahoma"/>
                <a:ea typeface="Tahoma"/>
                <a:cs typeface="Tahoma"/>
              </a:rPr>
              <a:t>Review levels.</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468470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934402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621662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Tahoma"/>
                <a:ea typeface="Tahoma"/>
                <a:cs typeface="Tahoma"/>
              </a:rPr>
              <a:t>None.</a:t>
            </a:r>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55710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pPr marL="0" indent="0">
              <a:buFont typeface="Wingdings" panose="05000000000000000000" pitchFamily="2" charset="2"/>
              <a:buNone/>
            </a:pPr>
            <a:r>
              <a:rPr lang="en-US"/>
              <a:t>This</a:t>
            </a:r>
            <a:r>
              <a:rPr lang="en-US" baseline="0"/>
              <a:t> option will give the Sailor orders to a new command.</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805876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0850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pPr marL="228600" indent="-228600">
              <a:buFont typeface="Wingdings" panose="05000000000000000000" pitchFamily="2" charset="2"/>
              <a:buChar char="§"/>
            </a:pPr>
            <a:r>
              <a:rPr lang="en-US">
                <a:latin typeface="Tahoma"/>
                <a:ea typeface="Tahoma"/>
                <a:cs typeface="Tahoma"/>
              </a:rPr>
              <a:t>Review references.</a:t>
            </a:r>
            <a:endParaRPr lang="en-US"/>
          </a:p>
          <a:p>
            <a:pPr marL="228600" indent="-228600">
              <a:buFont typeface="Wingdings" panose="05000000000000000000" pitchFamily="2" charset="2"/>
              <a:buChar char="§"/>
            </a:pPr>
            <a:r>
              <a:rPr lang="en-US" baseline="0"/>
              <a:t>To receive a copy of the ESRP Policy Memo send an email to nxag_n133d3@navy.mil</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510414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609849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910821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a:t>ANSWERS:</a:t>
            </a:r>
          </a:p>
          <a:p>
            <a:pPr marL="228600" indent="-228600">
              <a:buAutoNum type="arabicPeriod"/>
            </a:pPr>
            <a:r>
              <a:rPr lang="en-US" sz="1200"/>
              <a:t>$360,000</a:t>
            </a:r>
          </a:p>
          <a:p>
            <a:pPr marL="228600" indent="-228600">
              <a:buAutoNum type="arabicPeriod"/>
            </a:pPr>
            <a:r>
              <a:rPr lang="en-US"/>
              <a:t>35-120 days prior to reenlistment date</a:t>
            </a:r>
          </a:p>
          <a:p>
            <a:pPr marL="228600" indent="-228600">
              <a:buAutoNum type="arabicPeriod"/>
            </a:pPr>
            <a:r>
              <a:rPr lang="en-US"/>
              <a:t>NSIPS/CIMS</a:t>
            </a:r>
            <a:endParaRPr lang="en-US" baseline="0"/>
          </a:p>
          <a:p>
            <a:pPr marL="228600" indent="-228600">
              <a:buAutoNum type="arabicPeriod"/>
            </a:pPr>
            <a:r>
              <a:rPr lang="en-US"/>
              <a:t>E5 or above; complete 10 years but no more than 23 years</a:t>
            </a:r>
          </a:p>
          <a:p>
            <a:pPr marL="228600" indent="-228600">
              <a:buAutoNum type="arabicPeriod"/>
            </a:pPr>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42832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97160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09510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t>Use these for counseling</a:t>
            </a:r>
            <a:r>
              <a:rPr lang="en-US" baseline="0"/>
              <a:t> and CDBs.</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14046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0152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None.</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3894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GUIDE:</a:t>
            </a:r>
          </a:p>
          <a:p>
            <a:r>
              <a:rPr lang="en-US" b="0" baseline="0">
                <a:latin typeface="Tahoma"/>
                <a:ea typeface="Tahoma"/>
                <a:cs typeface="Tahoma"/>
              </a:rPr>
              <a:t>Review zone criteria</a:t>
            </a:r>
            <a:r>
              <a:rPr lang="en-US">
                <a:latin typeface="Tahoma"/>
                <a:ea typeface="Tahoma"/>
                <a:cs typeface="Tahoma"/>
              </a:rPr>
              <a:t>.</a:t>
            </a:r>
            <a:endParaRPr lang="en-US" b="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60866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FACILITATOR GUIDE:</a:t>
            </a:r>
          </a:p>
          <a:p>
            <a:r>
              <a:rPr lang="en-US"/>
              <a:t>Example only to demonstrate</a:t>
            </a:r>
            <a:r>
              <a:rPr lang="en-US" baseline="0"/>
              <a:t> how SRB is calculated.</a:t>
            </a:r>
          </a:p>
          <a:p>
            <a:endParaRPr lang="en-US" baseline="0"/>
          </a:p>
          <a:p>
            <a:r>
              <a:rPr lang="en-US" b="1" baseline="0"/>
              <a:t>Additional Notes:</a:t>
            </a:r>
            <a:r>
              <a:rPr lang="en-US" b="1"/>
              <a:t> </a:t>
            </a:r>
          </a:p>
          <a:p>
            <a:r>
              <a:rPr lang="en-US"/>
              <a:t>SRB base pay multiples will be assigned in 0.5 increments</a:t>
            </a:r>
          </a:p>
          <a:p>
            <a:r>
              <a:rPr lang="en-US"/>
              <a:t>SRB calculation</a:t>
            </a:r>
            <a:r>
              <a:rPr lang="en-US" baseline="0"/>
              <a:t> is Pre-tax</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52306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6D7F-984F-6A37-DDC0-B39086B7A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26E2A-484F-1FF1-9610-7833A7BBC7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57AF9C-C809-0917-AD8B-0A7455562E5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D79CBF49-C097-B43C-4986-F6D8D8E394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A0830-8C75-F301-0472-64890DA3745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96800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039B-CACC-DAE0-DAE1-4A2A6BFC91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DE6C85-F47C-C865-57D4-232459325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BCE68-7B38-1826-5EC5-583D30677389}"/>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1EE267CB-ECE7-0957-CD7F-CBC57D485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AE1EB0-058E-B906-3083-4B02C06BFA48}"/>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7941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D9223-E93D-6350-1946-EC188008CA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69C2-BFA9-379E-9B04-4AC11C0BD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440D83-E258-4B00-EB07-EBB695B24A2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B2FA4F08-933E-7912-9BF6-6A387BAA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420BE-900B-6ACB-4195-53B17A094E9A}"/>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80089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E19F8-BB38-4E2C-6A44-76BF14B29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A34E38-D6AE-26DC-EFD4-7F7A913C8D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DAEBB-AA3E-CFA8-3407-4C8EE2EE1A3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03ACFDA8-96FF-A304-4F9C-C829BC9A0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A21E5-CAC0-CA2E-B364-6144434075D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3879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AC6-7F15-7FDF-CBC8-5C18DE0B41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07DA1-AF76-451C-3123-3B1B0A5A6C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27DC2-0819-82DC-8BA2-2E5ABAB9526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994FE17D-BCBC-6980-6BAA-86F3D4A26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11198-2E93-524C-50C0-BA9E0031F4C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491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272-ED1C-1EBF-9A09-2BA386D61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8529A-032C-59CD-50B9-84706BBB07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24FBED-04A4-8BAD-498C-26B5DE7DF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17711-5E83-E77B-4C4F-7951B1ABD535}"/>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44FCCD2C-45E4-B928-A760-85D7DEC34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B0CB6-9D73-EEDF-53FB-F8BE088FAA8B}"/>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7843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4D98-8CDD-5D3B-BDAA-EF97CC833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BB1869-E3C5-50CF-27F3-C67284B27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060E-5211-362F-A713-AF972D3CB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EEF8B-FC90-9A88-1456-4F3CB8B4B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60CD-2448-C8A6-9D0B-B23778635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FD7A7-97F7-E0DE-1E45-4516E5446D0C}"/>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8" name="Footer Placeholder 7">
            <a:extLst>
              <a:ext uri="{FF2B5EF4-FFF2-40B4-BE49-F238E27FC236}">
                <a16:creationId xmlns:a16="http://schemas.microsoft.com/office/drawing/2014/main" id="{DFEE6024-DCC1-20BC-3026-BA90E1900D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AF423-5D08-F813-DDC3-65661F275D91}"/>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98835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8764-F6DF-F028-8DB7-AD0BE70B1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16F7E-52B1-8F44-BAEA-6CA5FD92D1F7}"/>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4" name="Footer Placeholder 3">
            <a:extLst>
              <a:ext uri="{FF2B5EF4-FFF2-40B4-BE49-F238E27FC236}">
                <a16:creationId xmlns:a16="http://schemas.microsoft.com/office/drawing/2014/main" id="{6AD4A6B9-2DEA-3443-D8C4-661469CE9C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1A22BC-DF86-2C16-7401-DE831A96ECFD}"/>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63075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0CF79-04CC-26BC-C85F-379AD931A9F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3" name="Footer Placeholder 2">
            <a:extLst>
              <a:ext uri="{FF2B5EF4-FFF2-40B4-BE49-F238E27FC236}">
                <a16:creationId xmlns:a16="http://schemas.microsoft.com/office/drawing/2014/main" id="{94470FE2-2736-9675-5385-87C840EB62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F97F6-3711-D22C-B665-19115AD7FAE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404716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0E63-2984-E00E-9C2B-93C26955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E7CFD4-1E3B-7974-6655-2E880A226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BF841-B59E-B3D1-ADFD-DB957623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17AF2-D57D-234F-46FD-F5114B3268E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26E80FC1-2C8D-7073-7B56-A19811498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FEAE27-52EF-4D3C-C52C-F47462884F82}"/>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7028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F017-14EC-E7EF-1E85-915A623C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3EDB0-4D8D-9D34-7A0D-1845A975D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438F07-A2C9-1067-8E14-AC83D1729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D6044-771D-B06A-BD9B-EDD341EC5DC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BD7F60BE-5692-6A98-5864-DA4FBED902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428CE-AB0E-02C2-F778-35A1C1615253}"/>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577177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D69E3-F794-F575-AC4A-69BDBCEB2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7748F-FDDF-6C78-55F2-21ED9861E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06C16-E113-CBB2-2139-8BAA87DAE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C6EA3C0E-27E4-AFDC-A801-F5C52AC65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F5C772-999C-D5D7-36AE-A16A9DBA6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548A0C-9AB1-441A-9259-B7D2AA1F8386}" type="slidenum">
              <a:rPr lang="en-US" smtClean="0"/>
              <a:t>‹#›</a:t>
            </a:fld>
            <a:endParaRPr lang="en-US"/>
          </a:p>
        </p:txBody>
      </p:sp>
    </p:spTree>
    <p:extLst>
      <p:ext uri="{BB962C8B-B14F-4D97-AF65-F5344CB8AC3E}">
        <p14:creationId xmlns:p14="http://schemas.microsoft.com/office/powerpoint/2010/main" val="286658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ynavyhr.navy.mil/References/Pay-Benefits/SDAP/"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ilitarypay.defense.gov/Calculators/RMC-Calculato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F9F476-6833-4C5F-A3D2-37BDB2165A9E}"/>
              </a:ext>
            </a:extLst>
          </p:cNvPr>
          <p:cNvSpPr>
            <a:spLocks noGrp="1"/>
          </p:cNvSpPr>
          <p:nvPr>
            <p:ph type="subTitle" idx="1"/>
          </p:nvPr>
        </p:nvSpPr>
        <p:spPr>
          <a:xfrm>
            <a:off x="2667000" y="2995321"/>
            <a:ext cx="6858000" cy="1655762"/>
          </a:xfrm>
        </p:spPr>
        <p:txBody>
          <a:bodyPr vert="horz" lIns="91440" tIns="45720" rIns="91440" bIns="45720" rtlCol="0" anchor="t">
            <a:normAutofit/>
          </a:bodyPr>
          <a:lstStyle/>
          <a:p>
            <a:r>
              <a:rPr lang="en-US" sz="3200" b="1" i="0" dirty="0">
                <a:solidFill>
                  <a:srgbClr val="000000"/>
                </a:solidFill>
                <a:latin typeface="Times New Roman"/>
                <a:cs typeface="Times New Roman"/>
              </a:rPr>
              <a:t>Military Compensation and Incentive Pay Programs</a:t>
            </a:r>
            <a:endParaRPr lang="en-US" dirty="0">
              <a:solidFill>
                <a:schemeClr val="accent3"/>
              </a:solidFill>
              <a:latin typeface="Times New Roman"/>
              <a:cs typeface="Times New Roman"/>
            </a:endParaRPr>
          </a:p>
        </p:txBody>
      </p:sp>
    </p:spTree>
    <p:extLst>
      <p:ext uri="{BB962C8B-B14F-4D97-AF65-F5344CB8AC3E}">
        <p14:creationId xmlns:p14="http://schemas.microsoft.com/office/powerpoint/2010/main" val="1922914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34166"/>
            <a:ext cx="10058400" cy="5157787"/>
          </a:xfrm>
        </p:spPr>
        <p:txBody>
          <a:bodyPr vert="horz" lIns="91440" tIns="45720" rIns="91440" bIns="45720" rtlCol="0" anchor="t">
            <a:normAutofit/>
          </a:bodyPr>
          <a:lstStyle/>
          <a:p>
            <a:pPr>
              <a:lnSpc>
                <a:spcPct val="110000"/>
              </a:lnSpc>
              <a:spcBef>
                <a:spcPts val="0"/>
              </a:spcBef>
            </a:pPr>
            <a:r>
              <a:rPr lang="en-US" sz="2000" b="0" i="0" dirty="0">
                <a:solidFill>
                  <a:srgbClr val="000000"/>
                </a:solidFill>
                <a:latin typeface="Times New Roman"/>
                <a:cs typeface="Times New Roman"/>
              </a:rPr>
              <a:t>Submitted</a:t>
            </a:r>
            <a:r>
              <a:rPr lang="en-US" sz="2000" dirty="0">
                <a:solidFill>
                  <a:srgbClr val="000000"/>
                </a:solidFill>
                <a:latin typeface="Times New Roman"/>
                <a:cs typeface="Times New Roman"/>
              </a:rPr>
              <a:t> via </a:t>
            </a:r>
            <a:r>
              <a:rPr lang="en-US" sz="2000" b="0" i="0" dirty="0">
                <a:solidFill>
                  <a:srgbClr val="000000"/>
                </a:solidFill>
                <a:latin typeface="Times New Roman"/>
                <a:cs typeface="Times New Roman"/>
              </a:rPr>
              <a:t>CIMS</a:t>
            </a:r>
            <a:r>
              <a:rPr lang="en-US" sz="2000" dirty="0">
                <a:solidFill>
                  <a:srgbClr val="000000"/>
                </a:solidFill>
                <a:latin typeface="Times New Roman"/>
                <a:cs typeface="Times New Roman"/>
              </a:rPr>
              <a:t> (NSIPS).</a:t>
            </a:r>
            <a:endParaRPr lang="en-US" sz="2000" b="0" i="0" dirty="0">
              <a:solidFill>
                <a:srgbClr val="000000"/>
              </a:solidFill>
              <a:latin typeface="Times New Roman"/>
              <a:ea typeface="Calibri"/>
              <a:cs typeface="Times New Roman"/>
            </a:endParaRPr>
          </a:p>
          <a:p>
            <a:pPr lvl="1">
              <a:lnSpc>
                <a:spcPct val="110000"/>
              </a:lnSpc>
              <a:spcBef>
                <a:spcPts val="0"/>
              </a:spcBef>
            </a:pPr>
            <a:r>
              <a:rPr lang="en-US" sz="2000" dirty="0">
                <a:solidFill>
                  <a:srgbClr val="000000"/>
                </a:solidFill>
                <a:latin typeface="Times New Roman"/>
                <a:cs typeface="Times New Roman"/>
              </a:rPr>
              <a:t>CPPA (NSIPS) access can review SRB entries but CANNOT input SRB requests. </a:t>
            </a:r>
          </a:p>
          <a:p>
            <a:pPr>
              <a:lnSpc>
                <a:spcPct val="110000"/>
              </a:lnSpc>
              <a:spcBef>
                <a:spcPts val="0"/>
              </a:spcBef>
            </a:pPr>
            <a:r>
              <a:rPr lang="en-US" sz="2000" b="0" i="0" dirty="0">
                <a:solidFill>
                  <a:srgbClr val="000000"/>
                </a:solidFill>
                <a:latin typeface="Times New Roman"/>
                <a:cs typeface="Times New Roman"/>
              </a:rPr>
              <a:t>SRB requests MUST be submitted within 35-120 days of reenlistment date</a:t>
            </a:r>
            <a:r>
              <a:rPr lang="en-US" sz="2000" dirty="0">
                <a:solidFill>
                  <a:srgbClr val="000000"/>
                </a:solidFill>
                <a:latin typeface="Times New Roman"/>
                <a:cs typeface="Times New Roman"/>
              </a:rPr>
              <a:t>.</a:t>
            </a:r>
            <a:endParaRPr lang="en-US" sz="2000" b="0" i="0">
              <a:solidFill>
                <a:srgbClr val="000000"/>
              </a:solidFill>
              <a:latin typeface="Times New Roman"/>
              <a:ea typeface="Calibri"/>
              <a:cs typeface="Times New Roman"/>
            </a:endParaRPr>
          </a:p>
          <a:p>
            <a:pPr lvl="1">
              <a:lnSpc>
                <a:spcPct val="110000"/>
              </a:lnSpc>
              <a:spcBef>
                <a:spcPts val="0"/>
              </a:spcBef>
            </a:pPr>
            <a:r>
              <a:rPr lang="en-US" sz="2000" dirty="0">
                <a:solidFill>
                  <a:srgbClr val="000000"/>
                </a:solidFill>
                <a:latin typeface="Times New Roman"/>
                <a:cs typeface="Times New Roman"/>
              </a:rPr>
              <a:t>Request submitted within 35 days require a 35-day waiver request signed by Commanding officer via their ISIC to NPC. </a:t>
            </a:r>
          </a:p>
          <a:p>
            <a:pPr>
              <a:lnSpc>
                <a:spcPct val="110000"/>
              </a:lnSpc>
              <a:spcBef>
                <a:spcPts val="0"/>
              </a:spcBef>
            </a:pPr>
            <a:r>
              <a:rPr lang="en-US" sz="2000" b="0" i="0" dirty="0">
                <a:solidFill>
                  <a:srgbClr val="000000"/>
                </a:solidFill>
                <a:latin typeface="Times New Roman"/>
                <a:cs typeface="Times New Roman"/>
              </a:rPr>
              <a:t>SRB Payments:</a:t>
            </a:r>
            <a:endParaRPr lang="en-US" sz="2000" b="0" i="0">
              <a:solidFill>
                <a:srgbClr val="000000"/>
              </a:solidFill>
              <a:latin typeface="Times New Roman"/>
              <a:ea typeface="Calibri"/>
              <a:cs typeface="Calibri"/>
            </a:endParaRPr>
          </a:p>
          <a:p>
            <a:pPr lvl="1">
              <a:lnSpc>
                <a:spcPct val="110000"/>
              </a:lnSpc>
              <a:spcBef>
                <a:spcPts val="0"/>
              </a:spcBef>
            </a:pPr>
            <a:r>
              <a:rPr lang="en-US" sz="2000" b="0" i="0" dirty="0">
                <a:solidFill>
                  <a:srgbClr val="000000"/>
                </a:solidFill>
                <a:latin typeface="Times New Roman"/>
                <a:cs typeface="Times New Roman"/>
              </a:rPr>
              <a:t>Fifty percent of the SRB award amount is paid </a:t>
            </a:r>
            <a:r>
              <a:rPr lang="en-US" sz="2000" dirty="0">
                <a:solidFill>
                  <a:srgbClr val="000000"/>
                </a:solidFill>
                <a:latin typeface="Times New Roman"/>
                <a:cs typeface="Times New Roman"/>
              </a:rPr>
              <a:t>within 30 days</a:t>
            </a:r>
            <a:r>
              <a:rPr lang="en-US" sz="2000" b="0" i="0" dirty="0">
                <a:solidFill>
                  <a:srgbClr val="000000"/>
                </a:solidFill>
                <a:latin typeface="Times New Roman"/>
                <a:cs typeface="Times New Roman"/>
              </a:rPr>
              <a:t> upon </a:t>
            </a:r>
            <a:r>
              <a:rPr lang="en-US" sz="2000" dirty="0">
                <a:solidFill>
                  <a:srgbClr val="000000"/>
                </a:solidFill>
                <a:latin typeface="Times New Roman"/>
                <a:cs typeface="Times New Roman"/>
              </a:rPr>
              <a:t>contract</a:t>
            </a:r>
            <a:r>
              <a:rPr lang="en-US" sz="2000" b="0" i="0" dirty="0">
                <a:solidFill>
                  <a:srgbClr val="000000"/>
                </a:solidFill>
                <a:latin typeface="Times New Roman"/>
                <a:cs typeface="Times New Roman"/>
              </a:rPr>
              <a:t> </a:t>
            </a:r>
            <a:r>
              <a:rPr lang="en-US" sz="2000" dirty="0">
                <a:solidFill>
                  <a:srgbClr val="000000"/>
                </a:solidFill>
                <a:latin typeface="Times New Roman"/>
                <a:cs typeface="Times New Roman"/>
              </a:rPr>
              <a:t>being</a:t>
            </a:r>
            <a:r>
              <a:rPr lang="en-US" sz="2000" b="0" i="0" dirty="0">
                <a:solidFill>
                  <a:srgbClr val="000000"/>
                </a:solidFill>
                <a:latin typeface="Times New Roman"/>
                <a:cs typeface="Times New Roman"/>
              </a:rPr>
              <a:t> released and the remaining 50 percent is paid in equal annual installments during the anniversary month of the reenlistment</a:t>
            </a:r>
            <a:r>
              <a:rPr lang="en-US" sz="2000" dirty="0">
                <a:solidFill>
                  <a:srgbClr val="000000"/>
                </a:solidFill>
                <a:latin typeface="Times New Roman"/>
                <a:cs typeface="Times New Roman"/>
              </a:rPr>
              <a:t>.</a:t>
            </a:r>
            <a:endParaRPr lang="en-US" sz="2000" b="0" i="0">
              <a:solidFill>
                <a:srgbClr val="000000"/>
              </a:solidFill>
              <a:latin typeface="Times New Roman"/>
              <a:ea typeface="Calibri"/>
              <a:cs typeface="Calibri"/>
            </a:endParaRPr>
          </a:p>
          <a:p>
            <a:pPr lvl="1">
              <a:lnSpc>
                <a:spcPct val="110000"/>
              </a:lnSpc>
              <a:spcBef>
                <a:spcPts val="0"/>
              </a:spcBef>
            </a:pPr>
            <a:r>
              <a:rPr lang="en-US" sz="2000" dirty="0">
                <a:latin typeface="Times New Roman"/>
                <a:cs typeface="Times New Roman"/>
              </a:rPr>
              <a:t>Contracts and pg13s must be submitted via Salesforce to TSC Naples for release of contract and SRB payment. </a:t>
            </a:r>
          </a:p>
          <a:p>
            <a:pPr marL="457200" lvl="1" indent="0">
              <a:lnSpc>
                <a:spcPct val="110000"/>
              </a:lnSpc>
              <a:spcBef>
                <a:spcPts val="0"/>
              </a:spcBef>
              <a:buNone/>
            </a:pPr>
            <a:endParaRPr lang="en-US" sz="2000" dirty="0">
              <a:solidFill>
                <a:srgbClr val="000000"/>
              </a:solidFill>
              <a:latin typeface="Times New Roman"/>
              <a:cs typeface="Times New Roman"/>
            </a:endParaRPr>
          </a:p>
          <a:p>
            <a:pPr marL="228600" lvl="1">
              <a:lnSpc>
                <a:spcPct val="110000"/>
              </a:lnSpc>
              <a:spcBef>
                <a:spcPts val="0"/>
              </a:spcBef>
            </a:pPr>
            <a:r>
              <a:rPr lang="en-US" sz="2000" b="0" i="0" dirty="0">
                <a:solidFill>
                  <a:srgbClr val="000000"/>
                </a:solidFill>
                <a:latin typeface="Times New Roman"/>
                <a:cs typeface="Times New Roman"/>
              </a:rPr>
              <a:t>Note: If Sailor cancels request, CCC must contact SRB Desk to avoid</a:t>
            </a:r>
            <a:r>
              <a:rPr lang="en-US" sz="2000" dirty="0">
                <a:solidFill>
                  <a:srgbClr val="000000"/>
                </a:solidFill>
                <a:latin typeface="Times New Roman"/>
                <a:cs typeface="Times New Roman"/>
              </a:rPr>
              <a:t> any erroneous payment. </a:t>
            </a:r>
            <a:endParaRPr lang="en-US" sz="2000" b="0" i="0" dirty="0">
              <a:solidFill>
                <a:srgbClr val="000000"/>
              </a:solidFill>
              <a:latin typeface="Calibri"/>
              <a:ea typeface="Calibri"/>
              <a:cs typeface="Calibri"/>
            </a:endParaRPr>
          </a:p>
          <a:p>
            <a:pPr marL="342900" lvl="1" indent="0">
              <a:lnSpc>
                <a:spcPct val="110000"/>
              </a:lnSpc>
              <a:spcBef>
                <a:spcPts val="0"/>
              </a:spcBef>
              <a:buNone/>
            </a:pPr>
            <a:endParaRPr lang="en-US" dirty="0"/>
          </a:p>
        </p:txBody>
      </p:sp>
      <p:sp>
        <p:nvSpPr>
          <p:cNvPr id="7" name="Title 1">
            <a:extLst>
              <a:ext uri="{FF2B5EF4-FFF2-40B4-BE49-F238E27FC236}">
                <a16:creationId xmlns:a16="http://schemas.microsoft.com/office/drawing/2014/main" id="{3FFE733F-8086-F80F-4B20-7A1758867FA0}"/>
              </a:ext>
            </a:extLst>
          </p:cNvPr>
          <p:cNvSpPr txBox="1">
            <a:spLocks/>
          </p:cNvSpPr>
          <p:nvPr/>
        </p:nvSpPr>
        <p:spPr>
          <a:xfrm>
            <a:off x="793" y="-3036"/>
            <a:ext cx="12190414" cy="13476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Precertification and Payment</a:t>
            </a:r>
          </a:p>
        </p:txBody>
      </p:sp>
    </p:spTree>
    <p:extLst>
      <p:ext uri="{BB962C8B-B14F-4D97-AF65-F5344CB8AC3E}">
        <p14:creationId xmlns:p14="http://schemas.microsoft.com/office/powerpoint/2010/main" val="2144251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89078"/>
            <a:ext cx="10058400" cy="4892331"/>
          </a:xfrm>
        </p:spPr>
        <p:txBody>
          <a:bodyPr vert="horz" lIns="91440" tIns="45720" rIns="91440" bIns="45720" rtlCol="0" anchor="t">
            <a:normAutofit/>
          </a:bodyPr>
          <a:lstStyle/>
          <a:p>
            <a:pPr>
              <a:lnSpc>
                <a:spcPct val="100000"/>
              </a:lnSpc>
            </a:pPr>
            <a:r>
              <a:rPr lang="en-US" sz="2000" b="0" i="0" dirty="0">
                <a:solidFill>
                  <a:srgbClr val="000000"/>
                </a:solidFill>
                <a:latin typeface="Times New Roman"/>
                <a:cs typeface="Times New Roman"/>
              </a:rPr>
              <a:t>Rating conversions out of an SRB rating will</a:t>
            </a:r>
            <a:r>
              <a:rPr lang="en-US" sz="2000" b="1" i="0" dirty="0">
                <a:solidFill>
                  <a:srgbClr val="000000"/>
                </a:solidFill>
                <a:latin typeface="Times New Roman"/>
                <a:cs typeface="Times New Roman"/>
              </a:rPr>
              <a:t> not</a:t>
            </a:r>
            <a:r>
              <a:rPr lang="en-US" sz="2000" b="0" i="0" dirty="0">
                <a:solidFill>
                  <a:srgbClr val="000000"/>
                </a:solidFill>
                <a:latin typeface="Times New Roman"/>
                <a:cs typeface="Times New Roman"/>
              </a:rPr>
              <a:t> normally be approved, unless submitted within 9 months of EAOS</a:t>
            </a:r>
            <a:r>
              <a:rPr lang="en-US" sz="2000" dirty="0">
                <a:solidFill>
                  <a:srgbClr val="000000"/>
                </a:solidFill>
                <a:latin typeface="Times New Roman"/>
                <a:cs typeface="Times New Roman"/>
              </a:rPr>
              <a:t>.</a:t>
            </a:r>
            <a:endParaRPr lang="en-US" sz="2000" b="0" i="0" dirty="0">
              <a:solidFill>
                <a:srgbClr val="000000"/>
              </a:solidFill>
              <a:latin typeface="Times New Roman"/>
              <a:cs typeface="Times New Roman"/>
            </a:endParaRPr>
          </a:p>
          <a:p>
            <a:pPr>
              <a:lnSpc>
                <a:spcPct val="100000"/>
              </a:lnSpc>
            </a:pPr>
            <a:r>
              <a:rPr lang="en-US" sz="2000" b="0" i="0" dirty="0">
                <a:solidFill>
                  <a:srgbClr val="000000"/>
                </a:solidFill>
                <a:latin typeface="Times New Roman"/>
                <a:cs typeface="Times New Roman"/>
              </a:rPr>
              <a:t>Actual conversion will occur within 3 months of EAOS</a:t>
            </a:r>
            <a:r>
              <a:rPr lang="en-US" sz="2000" dirty="0">
                <a:solidFill>
                  <a:srgbClr val="000000"/>
                </a:solidFill>
                <a:latin typeface="Times New Roman"/>
                <a:cs typeface="Times New Roman"/>
              </a:rPr>
              <a:t>.</a:t>
            </a:r>
            <a:endParaRPr lang="en-US" sz="2000" b="0" i="0" dirty="0">
              <a:solidFill>
                <a:srgbClr val="000000"/>
              </a:solidFill>
              <a:latin typeface="Times New Roman"/>
              <a:ea typeface="Calibri"/>
              <a:cs typeface="Times New Roman"/>
            </a:endParaRPr>
          </a:p>
          <a:p>
            <a:pPr>
              <a:lnSpc>
                <a:spcPct val="100000"/>
              </a:lnSpc>
            </a:pPr>
            <a:r>
              <a:rPr lang="en-US" sz="2000" b="0" i="0" dirty="0">
                <a:solidFill>
                  <a:srgbClr val="000000"/>
                </a:solidFill>
                <a:latin typeface="Times New Roman"/>
                <a:cs typeface="Times New Roman"/>
              </a:rPr>
              <a:t>Bonus recipients approved for lateral conversion, will not be required to forfeit SRB payments if the lateral conversion is conducted less than 3 months from EAOS</a:t>
            </a:r>
            <a:r>
              <a:rPr lang="en-US" sz="2000" dirty="0">
                <a:solidFill>
                  <a:srgbClr val="000000"/>
                </a:solidFill>
                <a:latin typeface="Times New Roman"/>
                <a:cs typeface="Times New Roman"/>
              </a:rPr>
              <a:t>.</a:t>
            </a:r>
            <a:endParaRPr lang="en-US" sz="2000" b="0" i="0" dirty="0">
              <a:solidFill>
                <a:srgbClr val="000000"/>
              </a:solidFill>
              <a:latin typeface="Times New Roman"/>
              <a:ea typeface="Calibri"/>
              <a:cs typeface="Times New Roman"/>
            </a:endParaRPr>
          </a:p>
          <a:p>
            <a:pPr>
              <a:lnSpc>
                <a:spcPct val="100000"/>
              </a:lnSpc>
            </a:pPr>
            <a:r>
              <a:rPr lang="en-US" sz="2000" b="0" i="0" dirty="0">
                <a:solidFill>
                  <a:srgbClr val="000000"/>
                </a:solidFill>
                <a:latin typeface="Times New Roman"/>
                <a:cs typeface="Times New Roman"/>
              </a:rPr>
              <a:t>Sailors who voluntarily convert out of their rate more than 3 months will</a:t>
            </a:r>
            <a:r>
              <a:rPr lang="en-US" sz="2000" dirty="0">
                <a:solidFill>
                  <a:srgbClr val="000000"/>
                </a:solidFill>
                <a:latin typeface="Times New Roman"/>
                <a:cs typeface="Times New Roman"/>
              </a:rPr>
              <a:t> </a:t>
            </a:r>
            <a:r>
              <a:rPr lang="en-US" sz="2000" b="0" i="0" dirty="0">
                <a:solidFill>
                  <a:srgbClr val="000000"/>
                </a:solidFill>
                <a:latin typeface="Times New Roman"/>
                <a:cs typeface="Times New Roman"/>
              </a:rPr>
              <a:t>be required to repay the unearned portion of the bonus</a:t>
            </a:r>
            <a:r>
              <a:rPr lang="en-US" sz="2000" dirty="0">
                <a:solidFill>
                  <a:srgbClr val="000000"/>
                </a:solidFill>
                <a:latin typeface="Times New Roman"/>
                <a:cs typeface="Times New Roman"/>
              </a:rPr>
              <a:t>.</a:t>
            </a:r>
            <a:endParaRPr lang="en-US" sz="2000" b="0" i="0" dirty="0">
              <a:solidFill>
                <a:srgbClr val="000000"/>
              </a:solidFill>
              <a:latin typeface="Times New Roman"/>
              <a:ea typeface="Calibri"/>
              <a:cs typeface="Times New Roman"/>
            </a:endParaRPr>
          </a:p>
          <a:p>
            <a:endParaRPr lang="en-US">
              <a:solidFill>
                <a:srgbClr val="00B050"/>
              </a:solidFill>
            </a:endParaRPr>
          </a:p>
        </p:txBody>
      </p:sp>
      <p:sp>
        <p:nvSpPr>
          <p:cNvPr id="7" name="Title 1">
            <a:extLst>
              <a:ext uri="{FF2B5EF4-FFF2-40B4-BE49-F238E27FC236}">
                <a16:creationId xmlns:a16="http://schemas.microsoft.com/office/drawing/2014/main" id="{911AAF90-E574-B355-7639-B9DC66E8750B}"/>
              </a:ext>
            </a:extLst>
          </p:cNvPr>
          <p:cNvSpPr txBox="1">
            <a:spLocks/>
          </p:cNvSpPr>
          <p:nvPr/>
        </p:nvSpPr>
        <p:spPr>
          <a:xfrm>
            <a:off x="793" y="-3036"/>
            <a:ext cx="12190414" cy="13476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Conversion</a:t>
            </a:r>
          </a:p>
        </p:txBody>
      </p:sp>
    </p:spTree>
    <p:extLst>
      <p:ext uri="{BB962C8B-B14F-4D97-AF65-F5344CB8AC3E}">
        <p14:creationId xmlns:p14="http://schemas.microsoft.com/office/powerpoint/2010/main" val="3118601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245140"/>
            <a:ext cx="10058400" cy="5389124"/>
          </a:xfrm>
        </p:spPr>
        <p:txBody>
          <a:bodyPr vert="horz" lIns="91440" tIns="45720" rIns="91440" bIns="45720" rtlCol="0" anchor="t">
            <a:noAutofit/>
          </a:bodyPr>
          <a:lstStyle/>
          <a:p>
            <a:pPr>
              <a:lnSpc>
                <a:spcPct val="100000"/>
              </a:lnSpc>
              <a:spcAft>
                <a:spcPts val="300"/>
              </a:spcAft>
            </a:pPr>
            <a:r>
              <a:rPr lang="en-US" sz="2000" b="0" i="0" dirty="0">
                <a:solidFill>
                  <a:srgbClr val="000000"/>
                </a:solidFill>
                <a:latin typeface="Times New Roman"/>
                <a:cs typeface="Times New Roman"/>
              </a:rPr>
              <a:t>Sailors </a:t>
            </a:r>
            <a:r>
              <a:rPr lang="en-US" sz="2000" dirty="0">
                <a:solidFill>
                  <a:srgbClr val="000000"/>
                </a:solidFill>
                <a:latin typeface="Times New Roman"/>
                <a:cs typeface="Times New Roman"/>
              </a:rPr>
              <a:t>who reenlisted</a:t>
            </a:r>
            <a:r>
              <a:rPr lang="en-US" sz="2000" b="0" i="0" dirty="0">
                <a:solidFill>
                  <a:srgbClr val="000000"/>
                </a:solidFill>
                <a:latin typeface="Times New Roman"/>
                <a:cs typeface="Times New Roman"/>
              </a:rPr>
              <a:t> for an SRB </a:t>
            </a:r>
            <a:r>
              <a:rPr lang="en-US" sz="2000" b="0" i="0" u="sng" dirty="0">
                <a:solidFill>
                  <a:srgbClr val="000000"/>
                </a:solidFill>
                <a:latin typeface="Times New Roman"/>
                <a:cs typeface="Times New Roman"/>
              </a:rPr>
              <a:t>prior</a:t>
            </a:r>
            <a:r>
              <a:rPr lang="en-US" sz="2000" b="0" i="0" dirty="0">
                <a:solidFill>
                  <a:srgbClr val="000000"/>
                </a:solidFill>
                <a:latin typeface="Times New Roman"/>
                <a:cs typeface="Times New Roman"/>
              </a:rPr>
              <a:t> to applying for an officer program requiring formal academic training will have remaining installments suspended if selected</a:t>
            </a:r>
            <a:r>
              <a:rPr lang="en-US" sz="2000" dirty="0">
                <a:solidFill>
                  <a:srgbClr val="000000"/>
                </a:solidFill>
                <a:latin typeface="Times New Roman"/>
                <a:cs typeface="Times New Roman"/>
              </a:rPr>
              <a:t>.</a:t>
            </a:r>
            <a:endParaRPr lang="en-US" sz="1800">
              <a:latin typeface="Times New Roman"/>
              <a:cs typeface="Times New Roman"/>
            </a:endParaRPr>
          </a:p>
          <a:p>
            <a:pPr>
              <a:lnSpc>
                <a:spcPct val="100000"/>
              </a:lnSpc>
              <a:spcAft>
                <a:spcPts val="300"/>
              </a:spcAft>
            </a:pPr>
            <a:r>
              <a:rPr lang="en-US" sz="2000" b="0" i="0" dirty="0">
                <a:solidFill>
                  <a:srgbClr val="000000"/>
                </a:solidFill>
                <a:latin typeface="Times New Roman"/>
                <a:cs typeface="Times New Roman"/>
              </a:rPr>
              <a:t>Sailors reenlisting for an SRB </a:t>
            </a:r>
            <a:r>
              <a:rPr lang="en-US" sz="2000" b="0" i="0" u="sng" dirty="0">
                <a:solidFill>
                  <a:srgbClr val="000000"/>
                </a:solidFill>
                <a:latin typeface="Times New Roman"/>
                <a:cs typeface="Times New Roman"/>
              </a:rPr>
              <a:t>after </a:t>
            </a:r>
            <a:r>
              <a:rPr lang="en-US" sz="2000" b="0" i="0" dirty="0">
                <a:solidFill>
                  <a:srgbClr val="000000"/>
                </a:solidFill>
                <a:latin typeface="Times New Roman"/>
                <a:cs typeface="Times New Roman"/>
              </a:rPr>
              <a:t>applying for a commissioning program will </a:t>
            </a:r>
            <a:r>
              <a:rPr lang="en-US" sz="2000" dirty="0">
                <a:solidFill>
                  <a:srgbClr val="000000"/>
                </a:solidFill>
                <a:latin typeface="Times New Roman"/>
                <a:cs typeface="Times New Roman"/>
              </a:rPr>
              <a:t>have SRB held in abeyance until results are released. </a:t>
            </a:r>
            <a:endParaRPr lang="en-US" sz="2000">
              <a:latin typeface="Times New Roman"/>
              <a:ea typeface="Calibri"/>
              <a:cs typeface="Times New Roman"/>
            </a:endParaRPr>
          </a:p>
          <a:p>
            <a:pPr>
              <a:lnSpc>
                <a:spcPct val="100000"/>
              </a:lnSpc>
              <a:spcAft>
                <a:spcPts val="300"/>
              </a:spcAft>
            </a:pPr>
            <a:r>
              <a:rPr lang="en-US" sz="2000" b="0" i="0" dirty="0">
                <a:solidFill>
                  <a:srgbClr val="000000"/>
                </a:solidFill>
                <a:latin typeface="Times New Roman"/>
                <a:cs typeface="Times New Roman"/>
              </a:rPr>
              <a:t>Sailors who are dropped from the program prior to commissioning and return to enlisted status in the same bonus skill, will receive the remaining installments but at a rate reduced by the number of days spent in the program</a:t>
            </a:r>
            <a:r>
              <a:rPr lang="en-US" sz="2000" dirty="0">
                <a:solidFill>
                  <a:srgbClr val="000000"/>
                </a:solidFill>
                <a:latin typeface="Times New Roman"/>
                <a:cs typeface="Times New Roman"/>
              </a:rPr>
              <a:t>.</a:t>
            </a:r>
            <a:endParaRPr lang="en-US" sz="1800" dirty="0">
              <a:latin typeface="Times New Roman"/>
              <a:cs typeface="Times New Roman"/>
            </a:endParaRPr>
          </a:p>
          <a:p>
            <a:pPr>
              <a:lnSpc>
                <a:spcPct val="100000"/>
              </a:lnSpc>
              <a:spcAft>
                <a:spcPts val="300"/>
              </a:spcAft>
            </a:pPr>
            <a:r>
              <a:rPr lang="en-US" sz="2000" b="0" i="0" dirty="0">
                <a:solidFill>
                  <a:srgbClr val="000000"/>
                </a:solidFill>
                <a:latin typeface="Times New Roman"/>
                <a:cs typeface="Times New Roman"/>
              </a:rPr>
              <a:t>Sailors who reenlist or extend to obtain sufficient obligated service for an officer program are not entitled to SRB</a:t>
            </a:r>
            <a:r>
              <a:rPr lang="en-US" sz="2000" dirty="0">
                <a:solidFill>
                  <a:srgbClr val="000000"/>
                </a:solidFill>
                <a:latin typeface="Times New Roman"/>
                <a:cs typeface="Times New Roman"/>
              </a:rPr>
              <a:t>.</a:t>
            </a:r>
            <a:endParaRPr lang="en-US" sz="1800" dirty="0">
              <a:latin typeface="Times New Roman"/>
              <a:cs typeface="Times New Roman"/>
            </a:endParaRPr>
          </a:p>
          <a:p>
            <a:pPr>
              <a:lnSpc>
                <a:spcPct val="100000"/>
              </a:lnSpc>
              <a:spcAft>
                <a:spcPts val="300"/>
              </a:spcAft>
            </a:pPr>
            <a:r>
              <a:rPr lang="en-US" sz="2000" b="0" i="0" dirty="0">
                <a:solidFill>
                  <a:srgbClr val="000000"/>
                </a:solidFill>
                <a:latin typeface="Times New Roman"/>
                <a:cs typeface="Times New Roman"/>
              </a:rPr>
              <a:t>SRB is not authorized for members selected for participation in an officer program</a:t>
            </a:r>
            <a:r>
              <a:rPr lang="en-US" sz="2000" dirty="0">
                <a:solidFill>
                  <a:srgbClr val="000000"/>
                </a:solidFill>
                <a:latin typeface="Times New Roman"/>
                <a:cs typeface="Times New Roman"/>
              </a:rPr>
              <a:t>.</a:t>
            </a:r>
            <a:endParaRPr lang="en-US" sz="2000" b="0" i="0" dirty="0">
              <a:solidFill>
                <a:srgbClr val="000000"/>
              </a:solidFill>
              <a:latin typeface="Times New Roman"/>
              <a:ea typeface="Calibri"/>
              <a:cs typeface="Times New Roman"/>
            </a:endParaRPr>
          </a:p>
        </p:txBody>
      </p:sp>
      <p:sp>
        <p:nvSpPr>
          <p:cNvPr id="7" name="Title 1">
            <a:extLst>
              <a:ext uri="{FF2B5EF4-FFF2-40B4-BE49-F238E27FC236}">
                <a16:creationId xmlns:a16="http://schemas.microsoft.com/office/drawing/2014/main" id="{D3253A45-DEB4-708E-AEF3-03CA4B2331D9}"/>
              </a:ext>
            </a:extLst>
          </p:cNvPr>
          <p:cNvSpPr txBox="1">
            <a:spLocks/>
          </p:cNvSpPr>
          <p:nvPr/>
        </p:nvSpPr>
        <p:spPr>
          <a:xfrm>
            <a:off x="793" y="-3036"/>
            <a:ext cx="12190414" cy="13476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Commissioning Programs</a:t>
            </a:r>
          </a:p>
        </p:txBody>
      </p:sp>
    </p:spTree>
    <p:extLst>
      <p:ext uri="{BB962C8B-B14F-4D97-AF65-F5344CB8AC3E}">
        <p14:creationId xmlns:p14="http://schemas.microsoft.com/office/powerpoint/2010/main" val="898451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 y="-74"/>
            <a:ext cx="12197254" cy="1201956"/>
          </a:xfrm>
        </p:spPr>
        <p:txBody>
          <a:bodyPr>
            <a:normAutofit/>
          </a:bodyPr>
          <a:lstStyle/>
          <a:p>
            <a:pPr algn="ctr"/>
            <a:r>
              <a:rPr lang="en-US" sz="2800" b="0" i="0" dirty="0">
                <a:solidFill>
                  <a:srgbClr val="000000"/>
                </a:solidFill>
                <a:latin typeface="Times New Roman" panose="02020603050405020304" pitchFamily="18" charset="0"/>
                <a:cs typeface="Times New Roman" panose="02020603050405020304" pitchFamily="18" charset="0"/>
              </a:rPr>
              <a:t>Knowledge Check</a:t>
            </a:r>
          </a:p>
        </p:txBody>
      </p:sp>
      <p:sp>
        <p:nvSpPr>
          <p:cNvPr id="3" name="Content Placeholder 2"/>
          <p:cNvSpPr>
            <a:spLocks noGrp="1"/>
          </p:cNvSpPr>
          <p:nvPr>
            <p:ph idx="1"/>
          </p:nvPr>
        </p:nvSpPr>
        <p:spPr>
          <a:xfrm>
            <a:off x="1066800" y="1554768"/>
            <a:ext cx="10058400" cy="4101350"/>
          </a:xfrm>
        </p:spPr>
        <p:txBody>
          <a:bodyPr>
            <a:normAutofit/>
          </a:bodyPr>
          <a:lstStyle/>
          <a:p>
            <a:pPr marL="514350" indent="-514350">
              <a:lnSpc>
                <a:spcPct val="120000"/>
              </a:lnSpc>
              <a:buFont typeface="+mj-lt"/>
              <a:buAutoNum type="arabicPeriod"/>
            </a:pPr>
            <a:r>
              <a:rPr lang="en-US" sz="2000" b="0" i="0" dirty="0">
                <a:solidFill>
                  <a:srgbClr val="000000"/>
                </a:solidFill>
                <a:latin typeface="Times New Roman" panose="02020603050405020304" pitchFamily="18" charset="0"/>
                <a:cs typeface="Times New Roman" panose="02020603050405020304" pitchFamily="18" charset="0"/>
              </a:rPr>
              <a:t>Where can you find the most up-to-date SRB award levels?</a:t>
            </a:r>
          </a:p>
          <a:p>
            <a:pPr marL="514350" indent="-514350">
              <a:lnSpc>
                <a:spcPct val="120000"/>
              </a:lnSpc>
              <a:buFont typeface="+mj-lt"/>
              <a:buAutoNum type="arabicPeriod"/>
            </a:pPr>
            <a:r>
              <a:rPr lang="en-US" sz="2000" b="0" i="0" dirty="0">
                <a:solidFill>
                  <a:srgbClr val="000000"/>
                </a:solidFill>
                <a:latin typeface="Times New Roman" panose="02020603050405020304" pitchFamily="18" charset="0"/>
                <a:cs typeface="Times New Roman" panose="02020603050405020304" pitchFamily="18" charset="0"/>
              </a:rPr>
              <a:t>Can Sailors who reenlist or extend to obtain OBLISERV for an officer program receive SRB?</a:t>
            </a:r>
          </a:p>
          <a:p>
            <a:pPr marL="514350" indent="-514350">
              <a:lnSpc>
                <a:spcPct val="120000"/>
              </a:lnSpc>
              <a:buFont typeface="+mj-lt"/>
              <a:buAutoNum type="arabicPeriod"/>
            </a:pPr>
            <a:r>
              <a:rPr lang="en-US" sz="2000" b="0" i="0" dirty="0">
                <a:solidFill>
                  <a:srgbClr val="000000"/>
                </a:solidFill>
                <a:latin typeface="Times New Roman" panose="02020603050405020304" pitchFamily="18" charset="0"/>
                <a:cs typeface="Times New Roman" panose="02020603050405020304" pitchFamily="18" charset="0"/>
              </a:rPr>
              <a:t>How many days prior to the reenlistment date should SRB requests be submitted?</a:t>
            </a:r>
          </a:p>
          <a:p>
            <a:pPr marL="514350" indent="-514350">
              <a:lnSpc>
                <a:spcPct val="120000"/>
              </a:lnSpc>
              <a:buFont typeface="+mj-lt"/>
              <a:buAutoNum type="arabicPeriod"/>
            </a:pPr>
            <a:r>
              <a:rPr lang="en-US" sz="2000" b="0" i="0" dirty="0">
                <a:solidFill>
                  <a:srgbClr val="000000"/>
                </a:solidFill>
                <a:latin typeface="Times New Roman" panose="02020603050405020304" pitchFamily="18" charset="0"/>
                <a:cs typeface="Times New Roman" panose="02020603050405020304" pitchFamily="18" charset="0"/>
              </a:rPr>
              <a:t>How many months from EAOS are conversion packages normally considered if the Sailor received an SRB?</a:t>
            </a:r>
          </a:p>
          <a:p>
            <a:endParaRPr lang="en-US" sz="3200" dirty="0"/>
          </a:p>
        </p:txBody>
      </p:sp>
    </p:spTree>
    <p:extLst>
      <p:ext uri="{BB962C8B-B14F-4D97-AF65-F5344CB8AC3E}">
        <p14:creationId xmlns:p14="http://schemas.microsoft.com/office/powerpoint/2010/main" val="411829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3" y="-1263"/>
            <a:ext cx="12194626" cy="1338700"/>
          </a:xfrm>
        </p:spPr>
        <p:txBody>
          <a:bodyPr>
            <a:normAutofit/>
          </a:bodyPr>
          <a:lstStyle/>
          <a:p>
            <a:pPr algn="ctr"/>
            <a:r>
              <a:rPr lang="en-US" sz="3200" b="1" dirty="0">
                <a:solidFill>
                  <a:srgbClr val="000000"/>
                </a:solidFill>
                <a:latin typeface="Times New Roman"/>
                <a:cs typeface="Times New Roman"/>
              </a:rPr>
              <a:t>Enlisted Supervisor Retention Pay</a:t>
            </a:r>
            <a:br>
              <a:rPr lang="en-US" sz="2800" dirty="0">
                <a:solidFill>
                  <a:srgbClr val="000000"/>
                </a:solidFill>
                <a:latin typeface="Calibri"/>
              </a:rPr>
            </a:br>
            <a:r>
              <a:rPr lang="en-US" sz="2000" dirty="0">
                <a:solidFill>
                  <a:srgbClr val="000000"/>
                </a:solidFill>
                <a:latin typeface="Times New Roman"/>
                <a:cs typeface="Times New Roman"/>
              </a:rPr>
              <a:t>(ESRP) </a:t>
            </a:r>
            <a:endParaRPr lang="en-US" sz="2000" b="0" i="0" dirty="0">
              <a:solidFill>
                <a:srgbClr val="000000"/>
              </a:solidFill>
              <a:latin typeface="Times New Roman"/>
              <a:cs typeface="Times New Roman"/>
            </a:endParaRPr>
          </a:p>
        </p:txBody>
      </p:sp>
      <p:sp>
        <p:nvSpPr>
          <p:cNvPr id="3" name="Content Placeholder 2"/>
          <p:cNvSpPr>
            <a:spLocks noGrp="1"/>
          </p:cNvSpPr>
          <p:nvPr>
            <p:ph idx="1"/>
          </p:nvPr>
        </p:nvSpPr>
        <p:spPr>
          <a:xfrm>
            <a:off x="1066800" y="1521368"/>
            <a:ext cx="10058400" cy="5303232"/>
          </a:xfrm>
        </p:spPr>
        <p:txBody>
          <a:bodyPr vert="horz" lIns="91440" tIns="45720" rIns="91440" bIns="45720" rtlCol="0" anchor="t">
            <a:normAutofit/>
          </a:bodyPr>
          <a:lstStyle/>
          <a:p>
            <a:pPr>
              <a:lnSpc>
                <a:spcPct val="100000"/>
              </a:lnSpc>
              <a:spcBef>
                <a:spcPts val="300"/>
              </a:spcBef>
              <a:spcAft>
                <a:spcPts val="1200"/>
              </a:spcAft>
            </a:pPr>
            <a:r>
              <a:rPr lang="en-US" sz="2000" b="0" i="0" dirty="0">
                <a:solidFill>
                  <a:srgbClr val="000000"/>
                </a:solidFill>
                <a:latin typeface="Times New Roman"/>
                <a:ea typeface="+mn-lt"/>
                <a:cs typeface="+mn-lt"/>
              </a:rPr>
              <a:t>The ESRP program is a flexible incentive program </a:t>
            </a:r>
            <a:r>
              <a:rPr lang="en-US" sz="2000" dirty="0">
                <a:solidFill>
                  <a:srgbClr val="000000"/>
                </a:solidFill>
                <a:latin typeface="Times New Roman"/>
                <a:ea typeface="+mn-lt"/>
                <a:cs typeface="+mn-lt"/>
              </a:rPr>
              <a:t>tailored </a:t>
            </a:r>
            <a:r>
              <a:rPr lang="en-US" sz="2000" b="0" i="0" dirty="0">
                <a:solidFill>
                  <a:srgbClr val="000000"/>
                </a:solidFill>
                <a:latin typeface="Times New Roman"/>
                <a:ea typeface="+mn-lt"/>
                <a:cs typeface="+mn-lt"/>
              </a:rPr>
              <a:t>to </a:t>
            </a:r>
            <a:r>
              <a:rPr lang="en-US" sz="2000" dirty="0">
                <a:solidFill>
                  <a:srgbClr val="000000"/>
                </a:solidFill>
                <a:latin typeface="Times New Roman"/>
                <a:ea typeface="+mn-lt"/>
                <a:cs typeface="+mn-lt"/>
              </a:rPr>
              <a:t>meet the retention goals of specific skill sets.  ESRP reenlistment time in </a:t>
            </a:r>
            <a:r>
              <a:rPr lang="en-US" sz="2000" b="0" i="0" dirty="0">
                <a:solidFill>
                  <a:srgbClr val="000000"/>
                </a:solidFill>
                <a:latin typeface="Times New Roman"/>
                <a:ea typeface="+mn-lt"/>
                <a:cs typeface="+mn-lt"/>
              </a:rPr>
              <a:t>service </a:t>
            </a:r>
            <a:r>
              <a:rPr lang="en-US" sz="2000" dirty="0">
                <a:solidFill>
                  <a:srgbClr val="000000"/>
                </a:solidFill>
                <a:latin typeface="Times New Roman"/>
                <a:ea typeface="+mn-lt"/>
                <a:cs typeface="+mn-lt"/>
              </a:rPr>
              <a:t>eligibility zones are defined as follows:</a:t>
            </a:r>
            <a:endParaRPr lang="en-US" sz="2000">
              <a:solidFill>
                <a:srgbClr val="FF0000"/>
              </a:solidFill>
              <a:latin typeface="Times New Roman"/>
              <a:ea typeface="Calibri"/>
              <a:cs typeface="Calibri"/>
            </a:endParaRPr>
          </a:p>
          <a:p>
            <a:pPr marL="800100" lvl="1" indent="-342900">
              <a:lnSpc>
                <a:spcPct val="100000"/>
              </a:lnSpc>
              <a:spcBef>
                <a:spcPts val="600"/>
              </a:spcBef>
              <a:spcAft>
                <a:spcPts val="600"/>
              </a:spcAft>
            </a:pPr>
            <a:r>
              <a:rPr lang="en-US" sz="2000" b="0" i="0" dirty="0">
                <a:solidFill>
                  <a:srgbClr val="000000"/>
                </a:solidFill>
                <a:latin typeface="Times New Roman"/>
                <a:cs typeface="Times New Roman"/>
              </a:rPr>
              <a:t>Zone 1: Greater than or equal to 10 years of naval service but less than 14 years of naval service </a:t>
            </a:r>
            <a:endParaRPr lang="en-US" sz="2000">
              <a:solidFill>
                <a:srgbClr val="FF0000"/>
              </a:solidFill>
              <a:latin typeface="Times New Roman"/>
              <a:cs typeface="Times New Roman"/>
            </a:endParaRPr>
          </a:p>
          <a:p>
            <a:pPr marL="800100" lvl="1" indent="-342900">
              <a:lnSpc>
                <a:spcPct val="100000"/>
              </a:lnSpc>
              <a:spcBef>
                <a:spcPts val="600"/>
              </a:spcBef>
              <a:spcAft>
                <a:spcPts val="600"/>
              </a:spcAft>
            </a:pPr>
            <a:r>
              <a:rPr lang="en-US" sz="2000" b="0" i="0" dirty="0">
                <a:solidFill>
                  <a:srgbClr val="000000"/>
                </a:solidFill>
                <a:latin typeface="Times New Roman"/>
                <a:cs typeface="Times New Roman"/>
              </a:rPr>
              <a:t>Zone 2: Greater than or equal to 14 years of naval service but less than 17 years of naval service</a:t>
            </a:r>
            <a:endParaRPr lang="en-US" sz="2000">
              <a:solidFill>
                <a:srgbClr val="FF0000"/>
              </a:solidFill>
              <a:latin typeface="Times New Roman"/>
              <a:cs typeface="Times New Roman"/>
            </a:endParaRPr>
          </a:p>
          <a:p>
            <a:pPr marL="800100" lvl="1" indent="-342900">
              <a:lnSpc>
                <a:spcPct val="100000"/>
              </a:lnSpc>
              <a:spcBef>
                <a:spcPts val="600"/>
              </a:spcBef>
              <a:spcAft>
                <a:spcPts val="600"/>
              </a:spcAft>
            </a:pPr>
            <a:r>
              <a:rPr lang="en-US" sz="2000" b="0" i="0" dirty="0">
                <a:solidFill>
                  <a:srgbClr val="000000"/>
                </a:solidFill>
                <a:latin typeface="Times New Roman"/>
                <a:cs typeface="Times New Roman"/>
              </a:rPr>
              <a:t>Zone 3: Greater than or equal to 17 years of naval service but less than 23 years of active service</a:t>
            </a:r>
            <a:endParaRPr lang="en-US" sz="2000" b="0" i="0" dirty="0">
              <a:solidFill>
                <a:srgbClr val="000000"/>
              </a:solidFill>
              <a:latin typeface="Times New Roman"/>
              <a:ea typeface="Calibri"/>
              <a:cs typeface="Times New Roman"/>
            </a:endParaRPr>
          </a:p>
        </p:txBody>
      </p:sp>
    </p:spTree>
    <p:extLst>
      <p:ext uri="{BB962C8B-B14F-4D97-AF65-F5344CB8AC3E}">
        <p14:creationId xmlns:p14="http://schemas.microsoft.com/office/powerpoint/2010/main" val="2957660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38112"/>
            <a:ext cx="10058400" cy="5106190"/>
          </a:xfrm>
        </p:spPr>
        <p:txBody>
          <a:bodyPr vert="horz" lIns="91440" tIns="45720" rIns="91440" bIns="45720" rtlCol="0" anchor="t">
            <a:normAutofit/>
          </a:bodyPr>
          <a:lstStyle/>
          <a:p>
            <a:r>
              <a:rPr lang="en-US" sz="2000" b="0" i="0" dirty="0">
                <a:solidFill>
                  <a:srgbClr val="000000"/>
                </a:solidFill>
                <a:latin typeface="Times New Roman"/>
                <a:cs typeface="Times New Roman"/>
              </a:rPr>
              <a:t>Must be E5 or above</a:t>
            </a:r>
          </a:p>
          <a:p>
            <a:r>
              <a:rPr lang="en-US" sz="2000" b="0" i="0" dirty="0">
                <a:solidFill>
                  <a:srgbClr val="000000"/>
                </a:solidFill>
                <a:latin typeface="Times New Roman"/>
                <a:cs typeface="Times New Roman"/>
              </a:rPr>
              <a:t>Completed 10 years but fewer than 23 years</a:t>
            </a:r>
            <a:endParaRPr lang="en-US" sz="2000" b="0" i="0">
              <a:solidFill>
                <a:srgbClr val="000000"/>
              </a:solidFill>
              <a:latin typeface="Times New Roman"/>
              <a:ea typeface="Calibri"/>
              <a:cs typeface="Times New Roman"/>
            </a:endParaRPr>
          </a:p>
          <a:p>
            <a:r>
              <a:rPr lang="en-US" sz="2000" b="0" i="0" dirty="0">
                <a:solidFill>
                  <a:srgbClr val="000000"/>
                </a:solidFill>
                <a:latin typeface="Times New Roman"/>
                <a:cs typeface="Times New Roman"/>
              </a:rPr>
              <a:t>Minimum reenlistment 3 years; max 6 years</a:t>
            </a:r>
            <a:endParaRPr lang="en-US" sz="2000" b="0" i="0">
              <a:solidFill>
                <a:srgbClr val="000000"/>
              </a:solidFill>
              <a:latin typeface="Times New Roman"/>
              <a:ea typeface="Calibri"/>
              <a:cs typeface="Times New Roman"/>
            </a:endParaRPr>
          </a:p>
          <a:p>
            <a:r>
              <a:rPr lang="en-US" sz="2000" b="0" i="0" dirty="0">
                <a:solidFill>
                  <a:srgbClr val="000000"/>
                </a:solidFill>
                <a:latin typeface="Times New Roman"/>
                <a:cs typeface="Times New Roman"/>
              </a:rPr>
              <a:t>Possess an ESRP-designated rating or skill (per current ESRP NAVADMIN)</a:t>
            </a:r>
            <a:endParaRPr lang="en-US" sz="2000" b="0" i="0">
              <a:solidFill>
                <a:srgbClr val="000000"/>
              </a:solidFill>
              <a:latin typeface="Times New Roman"/>
              <a:ea typeface="Calibri"/>
              <a:cs typeface="Times New Roman"/>
            </a:endParaRPr>
          </a:p>
          <a:p>
            <a:r>
              <a:rPr lang="en-US" sz="2000" b="0" i="0" dirty="0">
                <a:solidFill>
                  <a:srgbClr val="000000"/>
                </a:solidFill>
                <a:latin typeface="Times New Roman"/>
                <a:cs typeface="Times New Roman"/>
              </a:rPr>
              <a:t>Terminal date for the new reenlistment must be 24 months past the current enlistment contract (EAOS or SEAOS, whichever is later)</a:t>
            </a:r>
            <a:endParaRPr lang="en-US" sz="2000" b="0" i="0">
              <a:solidFill>
                <a:srgbClr val="000000"/>
              </a:solidFill>
              <a:latin typeface="Times New Roman"/>
              <a:ea typeface="Calibri"/>
              <a:cs typeface="Times New Roman"/>
            </a:endParaRPr>
          </a:p>
          <a:p>
            <a:r>
              <a:rPr lang="en-US" sz="2000" dirty="0">
                <a:solidFill>
                  <a:srgbClr val="000000"/>
                </a:solidFill>
                <a:latin typeface="Times New Roman"/>
                <a:ea typeface="Calibri"/>
                <a:cs typeface="Calibri"/>
              </a:rPr>
              <a:t>Receive approval from the ESRP Program Manager prior to executing an ESRP reenlistment. </a:t>
            </a:r>
            <a:endParaRPr lang="en-US" sz="2000">
              <a:solidFill>
                <a:srgbClr val="000000"/>
              </a:solidFill>
              <a:latin typeface="Times New Roman"/>
              <a:cs typeface="Times New Roman"/>
            </a:endParaRPr>
          </a:p>
          <a:p>
            <a:r>
              <a:rPr lang="en-US" sz="2000" b="0" i="0" dirty="0">
                <a:solidFill>
                  <a:srgbClr val="000000"/>
                </a:solidFill>
                <a:latin typeface="Times New Roman"/>
                <a:cs typeface="Times New Roman"/>
              </a:rPr>
              <a:t>Each reenlistment must carry Sailor into next zone </a:t>
            </a:r>
            <a:endParaRPr lang="en-US" sz="2000" b="0" i="0">
              <a:solidFill>
                <a:srgbClr val="000000"/>
              </a:solidFill>
              <a:latin typeface="Times New Roman"/>
              <a:ea typeface="Calibri"/>
              <a:cs typeface="Times New Roman"/>
            </a:endParaRPr>
          </a:p>
          <a:p>
            <a:pPr lvl="1"/>
            <a:r>
              <a:rPr lang="en-US" sz="2000" dirty="0">
                <a:solidFill>
                  <a:srgbClr val="000000"/>
                </a:solidFill>
                <a:latin typeface="Times New Roman"/>
                <a:cs typeface="Times New Roman"/>
              </a:rPr>
              <a:t>Term</a:t>
            </a:r>
            <a:r>
              <a:rPr lang="en-US" sz="2000" b="0" i="0" dirty="0">
                <a:solidFill>
                  <a:srgbClr val="000000"/>
                </a:solidFill>
                <a:latin typeface="Times New Roman"/>
                <a:cs typeface="Times New Roman"/>
              </a:rPr>
              <a:t> of a Zone 1 must obligate service through the end of Zone 1 and into Zone 2</a:t>
            </a:r>
            <a:r>
              <a:rPr lang="en-US" sz="2000" dirty="0">
                <a:solidFill>
                  <a:srgbClr val="000000"/>
                </a:solidFill>
                <a:latin typeface="Times New Roman"/>
                <a:cs typeface="Times New Roman"/>
              </a:rPr>
              <a:t>  </a:t>
            </a:r>
            <a:endParaRPr lang="en-US" sz="2000">
              <a:solidFill>
                <a:srgbClr val="000000"/>
              </a:solidFill>
              <a:latin typeface="Times New Roman"/>
              <a:ea typeface="Calibri"/>
              <a:cs typeface="Times New Roman"/>
            </a:endParaRPr>
          </a:p>
          <a:p>
            <a:pPr lvl="1"/>
            <a:r>
              <a:rPr lang="en-US" sz="2000" b="0" i="0" dirty="0">
                <a:solidFill>
                  <a:srgbClr val="000000"/>
                </a:solidFill>
                <a:latin typeface="Times New Roman"/>
                <a:cs typeface="Times New Roman"/>
              </a:rPr>
              <a:t>Zone 2 reenlistment must obligate service through the end of Zone 2 into Zone 3</a:t>
            </a:r>
            <a:endParaRPr lang="en-US" sz="2000" b="0" i="0" dirty="0">
              <a:solidFill>
                <a:srgbClr val="000000"/>
              </a:solidFill>
              <a:latin typeface="Times New Roman"/>
              <a:ea typeface="Calibri"/>
              <a:cs typeface="Times New Roman"/>
            </a:endParaRPr>
          </a:p>
          <a:p>
            <a:pPr marL="457200" lvl="1" indent="0">
              <a:buNone/>
            </a:pPr>
            <a:endParaRPr lang="en-US" sz="2000" dirty="0">
              <a:latin typeface="Calibri"/>
              <a:ea typeface="Calibri"/>
              <a:cs typeface="Calibri"/>
            </a:endParaRPr>
          </a:p>
          <a:p>
            <a:endParaRPr lang="en-US">
              <a:latin typeface="Aptos" panose="02110004020202020204"/>
              <a:ea typeface="Calibri"/>
              <a:cs typeface="Calibri"/>
            </a:endParaRPr>
          </a:p>
        </p:txBody>
      </p:sp>
      <p:sp>
        <p:nvSpPr>
          <p:cNvPr id="7" name="Title 1">
            <a:extLst>
              <a:ext uri="{FF2B5EF4-FFF2-40B4-BE49-F238E27FC236}">
                <a16:creationId xmlns:a16="http://schemas.microsoft.com/office/drawing/2014/main" id="{EFAE0D5B-FE94-FF87-592A-109ABB05D107}"/>
              </a:ext>
            </a:extLst>
          </p:cNvPr>
          <p:cNvSpPr>
            <a:spLocks noGrp="1"/>
          </p:cNvSpPr>
          <p:nvPr>
            <p:ph type="title"/>
          </p:nvPr>
        </p:nvSpPr>
        <p:spPr>
          <a:xfrm>
            <a:off x="-1313" y="-1263"/>
            <a:ext cx="12194626" cy="1338700"/>
          </a:xfrm>
        </p:spPr>
        <p:txBody>
          <a:bodyPr>
            <a:normAutofit/>
          </a:bodyPr>
          <a:lstStyle/>
          <a:p>
            <a:pPr algn="ctr"/>
            <a:r>
              <a:rPr lang="en-US" sz="3200" b="1" dirty="0">
                <a:solidFill>
                  <a:srgbClr val="000000"/>
                </a:solidFill>
                <a:latin typeface="Times New Roman"/>
                <a:cs typeface="Times New Roman"/>
              </a:rPr>
              <a:t>Enlisted Supervisor Retention Pay</a:t>
            </a:r>
            <a:br>
              <a:rPr lang="en-US" sz="2800" dirty="0">
                <a:solidFill>
                  <a:srgbClr val="000000"/>
                </a:solidFill>
                <a:latin typeface="Calibri"/>
              </a:rPr>
            </a:br>
            <a:r>
              <a:rPr lang="en-US" sz="2000" dirty="0">
                <a:solidFill>
                  <a:srgbClr val="000000"/>
                </a:solidFill>
                <a:latin typeface="Times New Roman"/>
                <a:cs typeface="Times New Roman"/>
              </a:rPr>
              <a:t>Eligibility </a:t>
            </a:r>
            <a:endParaRPr lang="en-US" sz="2000" b="0" i="0" dirty="0">
              <a:solidFill>
                <a:srgbClr val="000000"/>
              </a:solidFill>
              <a:latin typeface="Times New Roman"/>
              <a:cs typeface="Times New Roman"/>
            </a:endParaRPr>
          </a:p>
        </p:txBody>
      </p:sp>
    </p:spTree>
    <p:extLst>
      <p:ext uri="{BB962C8B-B14F-4D97-AF65-F5344CB8AC3E}">
        <p14:creationId xmlns:p14="http://schemas.microsoft.com/office/powerpoint/2010/main" val="1477775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33562"/>
            <a:ext cx="10058400" cy="4101350"/>
          </a:xfrm>
        </p:spPr>
        <p:txBody>
          <a:bodyPr>
            <a:normAutofit/>
          </a:bodyPr>
          <a:lstStyle/>
          <a:p>
            <a:pPr>
              <a:lnSpc>
                <a:spcPct val="100000"/>
              </a:lnSpc>
              <a:spcBef>
                <a:spcPts val="600"/>
              </a:spcBef>
              <a:spcAft>
                <a:spcPts val="1200"/>
              </a:spcAft>
            </a:pPr>
            <a:r>
              <a:rPr lang="en-US" sz="2000" b="0" i="0">
                <a:solidFill>
                  <a:srgbClr val="000000"/>
                </a:solidFill>
                <a:latin typeface="Calibri"/>
              </a:rPr>
              <a:t>ESRP Zone 1 compensation will be calculated no further than through completion of 16 years of service</a:t>
            </a:r>
          </a:p>
          <a:p>
            <a:pPr>
              <a:lnSpc>
                <a:spcPct val="100000"/>
              </a:lnSpc>
              <a:spcBef>
                <a:spcPts val="600"/>
              </a:spcBef>
              <a:spcAft>
                <a:spcPts val="1200"/>
              </a:spcAft>
            </a:pPr>
            <a:r>
              <a:rPr lang="en-US" sz="2000" b="0" i="0">
                <a:solidFill>
                  <a:srgbClr val="000000"/>
                </a:solidFill>
                <a:latin typeface="Calibri"/>
              </a:rPr>
              <a:t>ESRP Zone 2 compensation will be calculated no further than through completion of 18 years of service</a:t>
            </a:r>
            <a:endParaRPr lang="en-US">
              <a:solidFill>
                <a:srgbClr val="FF0000"/>
              </a:solidFill>
            </a:endParaRPr>
          </a:p>
          <a:p>
            <a:pPr>
              <a:lnSpc>
                <a:spcPct val="100000"/>
              </a:lnSpc>
              <a:spcBef>
                <a:spcPts val="600"/>
              </a:spcBef>
              <a:spcAft>
                <a:spcPts val="1200"/>
              </a:spcAft>
            </a:pPr>
            <a:r>
              <a:rPr lang="en-US" sz="2000" b="0" i="0">
                <a:solidFill>
                  <a:srgbClr val="000000"/>
                </a:solidFill>
                <a:latin typeface="Calibri"/>
              </a:rPr>
              <a:t>ESRP Zone 3 compensation will be calculated no further than through completion of 23 years of service</a:t>
            </a:r>
          </a:p>
          <a:p>
            <a:endParaRPr lang="en-US"/>
          </a:p>
        </p:txBody>
      </p:sp>
      <p:sp>
        <p:nvSpPr>
          <p:cNvPr id="7" name="Title 1">
            <a:extLst>
              <a:ext uri="{FF2B5EF4-FFF2-40B4-BE49-F238E27FC236}">
                <a16:creationId xmlns:a16="http://schemas.microsoft.com/office/drawing/2014/main" id="{108F507E-2198-964D-4943-C11F83ABC404}"/>
              </a:ext>
            </a:extLst>
          </p:cNvPr>
          <p:cNvSpPr>
            <a:spLocks noGrp="1"/>
          </p:cNvSpPr>
          <p:nvPr>
            <p:ph type="title"/>
          </p:nvPr>
        </p:nvSpPr>
        <p:spPr>
          <a:xfrm>
            <a:off x="-1313" y="-1263"/>
            <a:ext cx="12194626" cy="1338700"/>
          </a:xfrm>
        </p:spPr>
        <p:txBody>
          <a:bodyPr>
            <a:normAutofit/>
          </a:bodyPr>
          <a:lstStyle/>
          <a:p>
            <a:pPr algn="ctr"/>
            <a:r>
              <a:rPr lang="en-US" sz="3200" b="1" dirty="0">
                <a:solidFill>
                  <a:srgbClr val="000000"/>
                </a:solidFill>
                <a:latin typeface="Times New Roman"/>
                <a:cs typeface="Times New Roman"/>
              </a:rPr>
              <a:t>Enlisted Supervisor Retention Pay</a:t>
            </a:r>
            <a:br>
              <a:rPr lang="en-US" sz="2800" dirty="0">
                <a:solidFill>
                  <a:srgbClr val="000000"/>
                </a:solidFill>
                <a:latin typeface="Calibri"/>
              </a:rPr>
            </a:br>
            <a:r>
              <a:rPr lang="en-US" sz="2000" dirty="0">
                <a:solidFill>
                  <a:srgbClr val="000000"/>
                </a:solidFill>
                <a:latin typeface="Times New Roman"/>
                <a:cs typeface="Times New Roman"/>
              </a:rPr>
              <a:t>ESRP Zones</a:t>
            </a:r>
            <a:endParaRPr lang="en-US" sz="2000" i="0" dirty="0">
              <a:solidFill>
                <a:srgbClr val="000000"/>
              </a:solidFill>
              <a:latin typeface="Times New Roman"/>
              <a:cs typeface="Times New Roman"/>
            </a:endParaRPr>
          </a:p>
        </p:txBody>
      </p:sp>
    </p:spTree>
    <p:extLst>
      <p:ext uri="{BB962C8B-B14F-4D97-AF65-F5344CB8AC3E}">
        <p14:creationId xmlns:p14="http://schemas.microsoft.com/office/powerpoint/2010/main" val="808376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44562"/>
            <a:ext cx="10058400" cy="5137687"/>
          </a:xfrm>
        </p:spPr>
        <p:txBody>
          <a:bodyPr vert="horz" lIns="91440" tIns="45720" rIns="91440" bIns="45720" rtlCol="0" anchor="t">
            <a:normAutofit/>
          </a:bodyPr>
          <a:lstStyle/>
          <a:p>
            <a:pPr>
              <a:lnSpc>
                <a:spcPct val="100000"/>
              </a:lnSpc>
              <a:spcBef>
                <a:spcPts val="0"/>
              </a:spcBef>
            </a:pPr>
            <a:r>
              <a:rPr lang="en-US" sz="2000" b="0" i="0" dirty="0">
                <a:solidFill>
                  <a:srgbClr val="000000"/>
                </a:solidFill>
                <a:latin typeface="Times New Roman"/>
                <a:cs typeface="Times New Roman"/>
              </a:rPr>
              <a:t>NSIPS/CIMS is the only method of submission</a:t>
            </a:r>
            <a:endParaRPr lang="en-US" sz="2000" b="0" i="0">
              <a:solidFill>
                <a:srgbClr val="000000"/>
              </a:solidFill>
              <a:latin typeface="Times New Roman"/>
              <a:cs typeface="Times New Roman"/>
            </a:endParaRPr>
          </a:p>
          <a:p>
            <a:pPr lvl="1">
              <a:lnSpc>
                <a:spcPct val="100000"/>
              </a:lnSpc>
              <a:spcBef>
                <a:spcPts val="0"/>
              </a:spcBef>
              <a:spcAft>
                <a:spcPts val="600"/>
              </a:spcAft>
            </a:pPr>
            <a:r>
              <a:rPr lang="en-US" sz="2000" b="0" i="0" dirty="0">
                <a:solidFill>
                  <a:srgbClr val="000000"/>
                </a:solidFill>
                <a:latin typeface="Times New Roman"/>
                <a:cs typeface="Times New Roman"/>
              </a:rPr>
              <a:t>Can view status</a:t>
            </a:r>
            <a:r>
              <a:rPr lang="en-US" sz="2000" dirty="0">
                <a:solidFill>
                  <a:srgbClr val="000000"/>
                </a:solidFill>
                <a:latin typeface="Times New Roman"/>
                <a:cs typeface="Times New Roman"/>
              </a:rPr>
              <a:t> in CPPA access</a:t>
            </a:r>
            <a:endParaRPr lang="en-US" sz="2000" b="0" i="0" dirty="0">
              <a:solidFill>
                <a:srgbClr val="000000"/>
              </a:solidFill>
              <a:latin typeface="Times New Roman"/>
              <a:ea typeface="Calibri"/>
              <a:cs typeface="Times New Roman"/>
            </a:endParaRPr>
          </a:p>
          <a:p>
            <a:pPr>
              <a:lnSpc>
                <a:spcPct val="100000"/>
              </a:lnSpc>
              <a:spcBef>
                <a:spcPts val="600"/>
              </a:spcBef>
            </a:pPr>
            <a:r>
              <a:rPr lang="en-US" sz="2000" b="0" i="0" dirty="0">
                <a:solidFill>
                  <a:srgbClr val="000000"/>
                </a:solidFill>
                <a:latin typeface="Times New Roman"/>
                <a:cs typeface="Times New Roman"/>
              </a:rPr>
              <a:t>Approval messages can be accessed and received via Naval message</a:t>
            </a:r>
            <a:endParaRPr lang="en-US" sz="2000">
              <a:solidFill>
                <a:srgbClr val="FF0000"/>
              </a:solidFill>
              <a:latin typeface="Times New Roman"/>
              <a:cs typeface="Times New Roman"/>
            </a:endParaRPr>
          </a:p>
          <a:p>
            <a:pPr marL="571500" indent="-342900">
              <a:lnSpc>
                <a:spcPct val="100000"/>
              </a:lnSpc>
              <a:spcBef>
                <a:spcPts val="0"/>
              </a:spcBef>
            </a:pPr>
            <a:r>
              <a:rPr lang="en-US" sz="2000" b="0" i="0" dirty="0">
                <a:solidFill>
                  <a:srgbClr val="000000"/>
                </a:solidFill>
                <a:latin typeface="Times New Roman"/>
                <a:cs typeface="Times New Roman"/>
              </a:rPr>
              <a:t>Submit within 35-120 days of reenlistment date</a:t>
            </a:r>
            <a:endParaRPr lang="en-US" sz="2000" b="0" i="0">
              <a:solidFill>
                <a:srgbClr val="000000"/>
              </a:solidFill>
              <a:latin typeface="Times New Roman"/>
              <a:ea typeface="Calibri"/>
              <a:cs typeface="Times New Roman"/>
            </a:endParaRPr>
          </a:p>
          <a:p>
            <a:pPr>
              <a:lnSpc>
                <a:spcPct val="100000"/>
              </a:lnSpc>
              <a:spcBef>
                <a:spcPts val="0"/>
              </a:spcBef>
              <a:spcAft>
                <a:spcPts val="300"/>
              </a:spcAft>
            </a:pPr>
            <a:endParaRPr lang="en-US" sz="2000" dirty="0">
              <a:solidFill>
                <a:srgbClr val="000000"/>
              </a:solidFill>
              <a:latin typeface="Times New Roman"/>
              <a:cs typeface="Times New Roman"/>
            </a:endParaRPr>
          </a:p>
          <a:p>
            <a:pPr>
              <a:lnSpc>
                <a:spcPct val="100000"/>
              </a:lnSpc>
              <a:spcBef>
                <a:spcPts val="0"/>
              </a:spcBef>
              <a:spcAft>
                <a:spcPts val="300"/>
              </a:spcAft>
            </a:pPr>
            <a:r>
              <a:rPr lang="en-US" sz="2000" b="0" i="0" dirty="0">
                <a:solidFill>
                  <a:srgbClr val="000000"/>
                </a:solidFill>
                <a:latin typeface="Times New Roman"/>
                <a:cs typeface="Times New Roman"/>
              </a:rPr>
              <a:t>Payment options for Zone 1 are one-time lump sum or the standard anniversary payment structure</a:t>
            </a:r>
            <a:endParaRPr lang="en-US" sz="2000">
              <a:latin typeface="Times New Roman"/>
              <a:cs typeface="Times New Roman"/>
            </a:endParaRPr>
          </a:p>
          <a:p>
            <a:pPr lvl="1">
              <a:lnSpc>
                <a:spcPct val="100000"/>
              </a:lnSpc>
              <a:spcBef>
                <a:spcPts val="0"/>
              </a:spcBef>
              <a:spcAft>
                <a:spcPts val="300"/>
              </a:spcAft>
            </a:pPr>
            <a:r>
              <a:rPr lang="en-US" sz="2000" b="0" i="0" dirty="0">
                <a:solidFill>
                  <a:srgbClr val="000000"/>
                </a:solidFill>
                <a:latin typeface="Times New Roman"/>
                <a:cs typeface="Times New Roman"/>
              </a:rPr>
              <a:t>Sailors must elect preferred payment structure in NSIPS</a:t>
            </a:r>
            <a:endParaRPr lang="en-US" sz="2000" b="0" i="0">
              <a:solidFill>
                <a:srgbClr val="000000"/>
              </a:solidFill>
              <a:latin typeface="Times New Roman"/>
              <a:ea typeface="Calibri"/>
              <a:cs typeface="Times New Roman"/>
            </a:endParaRPr>
          </a:p>
          <a:p>
            <a:pPr marL="0">
              <a:lnSpc>
                <a:spcPct val="100000"/>
              </a:lnSpc>
              <a:spcBef>
                <a:spcPts val="1200"/>
              </a:spcBef>
              <a:spcAft>
                <a:spcPts val="600"/>
              </a:spcAft>
            </a:pPr>
            <a:r>
              <a:rPr lang="en-US" sz="2000" b="0" i="0" dirty="0">
                <a:solidFill>
                  <a:srgbClr val="000000"/>
                </a:solidFill>
                <a:latin typeface="Times New Roman"/>
                <a:cs typeface="Times New Roman"/>
              </a:rPr>
              <a:t>Zones 2 and 3 payments are identical to the SRB program</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Service members will receive annual ESRP installments during the anniversary month of their reenlistment date</a:t>
            </a:r>
            <a:endParaRPr lang="en-US" sz="2000" b="0" i="0">
              <a:solidFill>
                <a:srgbClr val="000000"/>
              </a:solidFill>
              <a:latin typeface="Times New Roman"/>
              <a:ea typeface="Calibri"/>
              <a:cs typeface="Times New Roman"/>
            </a:endParaRPr>
          </a:p>
          <a:p>
            <a:endParaRPr lang="en-US"/>
          </a:p>
        </p:txBody>
      </p:sp>
      <p:sp>
        <p:nvSpPr>
          <p:cNvPr id="7" name="Title 1">
            <a:extLst>
              <a:ext uri="{FF2B5EF4-FFF2-40B4-BE49-F238E27FC236}">
                <a16:creationId xmlns:a16="http://schemas.microsoft.com/office/drawing/2014/main" id="{C2181282-CCA2-F29B-D227-ED9A88CAC20E}"/>
              </a:ext>
            </a:extLst>
          </p:cNvPr>
          <p:cNvSpPr>
            <a:spLocks noGrp="1"/>
          </p:cNvSpPr>
          <p:nvPr>
            <p:ph type="title"/>
          </p:nvPr>
        </p:nvSpPr>
        <p:spPr>
          <a:xfrm>
            <a:off x="-1313" y="-1263"/>
            <a:ext cx="12194626" cy="1338700"/>
          </a:xfrm>
        </p:spPr>
        <p:txBody>
          <a:bodyPr>
            <a:normAutofit/>
          </a:bodyPr>
          <a:lstStyle/>
          <a:p>
            <a:pPr algn="ctr"/>
            <a:r>
              <a:rPr lang="en-US" sz="3200" b="1" dirty="0">
                <a:solidFill>
                  <a:srgbClr val="000000"/>
                </a:solidFill>
                <a:latin typeface="Times New Roman"/>
                <a:cs typeface="Times New Roman"/>
              </a:rPr>
              <a:t>Enlisted Supervisor Retention Pay</a:t>
            </a:r>
            <a:br>
              <a:rPr lang="en-US" sz="2800" dirty="0">
                <a:solidFill>
                  <a:srgbClr val="000000"/>
                </a:solidFill>
                <a:latin typeface="Calibri"/>
              </a:rPr>
            </a:br>
            <a:r>
              <a:rPr lang="en-US" sz="2000" dirty="0">
                <a:solidFill>
                  <a:srgbClr val="000000"/>
                </a:solidFill>
                <a:latin typeface="Times New Roman"/>
                <a:cs typeface="Times New Roman"/>
              </a:rPr>
              <a:t>Precertification and Payment</a:t>
            </a:r>
            <a:endParaRPr lang="en-US" sz="2000" i="0" dirty="0">
              <a:solidFill>
                <a:srgbClr val="000000"/>
              </a:solidFill>
              <a:latin typeface="Times New Roman"/>
              <a:cs typeface="Times New Roman"/>
            </a:endParaRPr>
          </a:p>
        </p:txBody>
      </p:sp>
    </p:spTree>
    <p:extLst>
      <p:ext uri="{BB962C8B-B14F-4D97-AF65-F5344CB8AC3E}">
        <p14:creationId xmlns:p14="http://schemas.microsoft.com/office/powerpoint/2010/main" val="286563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62804"/>
            <a:ext cx="10058400" cy="4829099"/>
          </a:xfrm>
        </p:spPr>
        <p:txBody>
          <a:bodyPr vert="horz" lIns="91440" tIns="45720" rIns="91440" bIns="45720" rtlCol="0" anchor="t">
            <a:normAutofit/>
          </a:bodyPr>
          <a:lstStyle/>
          <a:p>
            <a:pPr>
              <a:spcBef>
                <a:spcPts val="1200"/>
              </a:spcBef>
              <a:spcAft>
                <a:spcPts val="1200"/>
              </a:spcAft>
            </a:pPr>
            <a:r>
              <a:rPr lang="en-US" sz="2000" dirty="0">
                <a:solidFill>
                  <a:srgbClr val="000000"/>
                </a:solidFill>
                <a:latin typeface="Times New Roman"/>
                <a:cs typeface="Times New Roman"/>
              </a:rPr>
              <a:t>Total compensation for ESRP</a:t>
            </a:r>
            <a:r>
              <a:rPr lang="en-US" sz="2000" b="0" i="0" dirty="0">
                <a:solidFill>
                  <a:srgbClr val="000000"/>
                </a:solidFill>
                <a:latin typeface="Times New Roman"/>
                <a:cs typeface="Times New Roman"/>
              </a:rPr>
              <a:t> lifetime cap is $360k</a:t>
            </a:r>
            <a:r>
              <a:rPr lang="en-US" sz="2000" dirty="0">
                <a:solidFill>
                  <a:srgbClr val="000000"/>
                </a:solidFill>
                <a:latin typeface="Times New Roman"/>
                <a:cs typeface="Times New Roman"/>
              </a:rPr>
              <a:t>.</a:t>
            </a:r>
            <a:endParaRPr lang="en-US" sz="2000" dirty="0">
              <a:solidFill>
                <a:srgbClr val="FF0000"/>
              </a:solidFill>
              <a:latin typeface="Times New Roman"/>
              <a:cs typeface="Times New Roman"/>
            </a:endParaRPr>
          </a:p>
          <a:p>
            <a:pPr>
              <a:spcBef>
                <a:spcPts val="1200"/>
              </a:spcBef>
              <a:spcAft>
                <a:spcPts val="1200"/>
              </a:spcAft>
            </a:pPr>
            <a:r>
              <a:rPr lang="en-US" sz="2000" b="0" i="0" dirty="0">
                <a:solidFill>
                  <a:srgbClr val="000000"/>
                </a:solidFill>
                <a:latin typeface="Times New Roman"/>
                <a:cs typeface="Times New Roman"/>
              </a:rPr>
              <a:t>Maximum bonus amount for each year is capped</a:t>
            </a:r>
            <a:r>
              <a:rPr lang="en-US" sz="2000" dirty="0">
                <a:solidFill>
                  <a:srgbClr val="000000"/>
                </a:solidFill>
                <a:latin typeface="Times New Roman"/>
                <a:cs typeface="Times New Roman"/>
              </a:rPr>
              <a:t> at</a:t>
            </a:r>
            <a:r>
              <a:rPr lang="en-US" sz="2000" b="0" i="0" dirty="0">
                <a:solidFill>
                  <a:srgbClr val="000000"/>
                </a:solidFill>
                <a:latin typeface="Times New Roman"/>
                <a:cs typeface="Times New Roman"/>
              </a:rPr>
              <a:t> $30k</a:t>
            </a:r>
            <a:r>
              <a:rPr lang="en-US" sz="2000" dirty="0">
                <a:solidFill>
                  <a:srgbClr val="000000"/>
                </a:solidFill>
                <a:latin typeface="Times New Roman"/>
                <a:cs typeface="Times New Roman"/>
              </a:rPr>
              <a:t>.</a:t>
            </a:r>
            <a:endParaRPr lang="en-US" sz="2000" dirty="0">
              <a:solidFill>
                <a:srgbClr val="FF0000"/>
              </a:solidFill>
              <a:latin typeface="Times New Roman"/>
              <a:cs typeface="Times New Roman"/>
            </a:endParaRPr>
          </a:p>
          <a:p>
            <a:pPr>
              <a:spcBef>
                <a:spcPts val="1200"/>
              </a:spcBef>
              <a:spcAft>
                <a:spcPts val="1200"/>
              </a:spcAft>
            </a:pPr>
            <a:r>
              <a:rPr lang="en-US" sz="2000" b="0" i="0" dirty="0">
                <a:solidFill>
                  <a:srgbClr val="000000"/>
                </a:solidFill>
                <a:latin typeface="Times New Roman"/>
                <a:cs typeface="Times New Roman"/>
              </a:rPr>
              <a:t>Maximum limit of $150k per contract</a:t>
            </a:r>
            <a:r>
              <a:rPr lang="en-US" sz="2000" dirty="0">
                <a:solidFill>
                  <a:srgbClr val="000000"/>
                </a:solidFill>
                <a:latin typeface="Times New Roman"/>
                <a:cs typeface="Times New Roman"/>
              </a:rPr>
              <a:t>.</a:t>
            </a:r>
            <a:endParaRPr lang="en-US" sz="2000" b="0" i="0" dirty="0">
              <a:solidFill>
                <a:srgbClr val="000000"/>
              </a:solidFill>
              <a:latin typeface="Times New Roman"/>
              <a:ea typeface="Calibri"/>
              <a:cs typeface="Times New Roman"/>
            </a:endParaRPr>
          </a:p>
          <a:p>
            <a:endParaRPr lang="en-US"/>
          </a:p>
        </p:txBody>
      </p:sp>
      <p:sp>
        <p:nvSpPr>
          <p:cNvPr id="9" name="Title 1">
            <a:extLst>
              <a:ext uri="{FF2B5EF4-FFF2-40B4-BE49-F238E27FC236}">
                <a16:creationId xmlns:a16="http://schemas.microsoft.com/office/drawing/2014/main" id="{2635801E-CB46-920E-BAE8-0856F7B4A961}"/>
              </a:ext>
            </a:extLst>
          </p:cNvPr>
          <p:cNvSpPr txBox="1">
            <a:spLocks/>
          </p:cNvSpPr>
          <p:nvPr/>
        </p:nvSpPr>
        <p:spPr>
          <a:xfrm>
            <a:off x="-1313" y="-1263"/>
            <a:ext cx="12194626" cy="13387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Enlisted Supervisor Retention Pay</a:t>
            </a:r>
            <a:br>
              <a:rPr lang="en-US" sz="2800" dirty="0">
                <a:solidFill>
                  <a:srgbClr val="000000"/>
                </a:solidFill>
                <a:latin typeface="Calibri"/>
              </a:rPr>
            </a:br>
            <a:r>
              <a:rPr lang="en-US" sz="2000" dirty="0">
                <a:solidFill>
                  <a:srgbClr val="000000"/>
                </a:solidFill>
                <a:latin typeface="Times New Roman"/>
                <a:cs typeface="Times New Roman"/>
              </a:rPr>
              <a:t>Compensation Caps</a:t>
            </a:r>
          </a:p>
        </p:txBody>
      </p:sp>
    </p:spTree>
    <p:extLst>
      <p:ext uri="{BB962C8B-B14F-4D97-AF65-F5344CB8AC3E}">
        <p14:creationId xmlns:p14="http://schemas.microsoft.com/office/powerpoint/2010/main" val="2895173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 y="5862"/>
            <a:ext cx="12192129" cy="1548907"/>
          </a:xfrm>
        </p:spPr>
        <p:txBody>
          <a:bodyPr>
            <a:normAutofit/>
          </a:bodyPr>
          <a:lstStyle/>
          <a:p>
            <a:pPr algn="ctr"/>
            <a:r>
              <a:rPr lang="en-US" sz="3200" b="1" i="0" dirty="0">
                <a:solidFill>
                  <a:srgbClr val="000000"/>
                </a:solidFill>
                <a:latin typeface="Times New Roman"/>
                <a:cs typeface="Times New Roman"/>
              </a:rPr>
              <a:t>OBLISERV-TO-TRAIN</a:t>
            </a:r>
            <a:r>
              <a:rPr lang="en-US" sz="2800" b="0" i="0" dirty="0">
                <a:solidFill>
                  <a:srgbClr val="000000"/>
                </a:solidFill>
                <a:latin typeface="Calibri"/>
              </a:rPr>
              <a:t> </a:t>
            </a:r>
            <a:br>
              <a:rPr lang="en-US" sz="2800" dirty="0">
                <a:solidFill>
                  <a:srgbClr val="000000"/>
                </a:solidFill>
                <a:latin typeface="Calibri"/>
                <a:ea typeface="Calibri"/>
                <a:cs typeface="Calibri"/>
              </a:rPr>
            </a:b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OTT)</a:t>
            </a:r>
            <a:br>
              <a:rPr lang="en-US" sz="2800" dirty="0"/>
            </a:br>
            <a:endParaRPr lang="en-US" sz="2800" b="0" i="0">
              <a:solidFill>
                <a:srgbClr val="000000"/>
              </a:solidFill>
              <a:latin typeface="Calibri"/>
            </a:endParaRPr>
          </a:p>
        </p:txBody>
      </p:sp>
      <p:sp>
        <p:nvSpPr>
          <p:cNvPr id="3" name="Content Placeholder 2"/>
          <p:cNvSpPr>
            <a:spLocks noGrp="1"/>
          </p:cNvSpPr>
          <p:nvPr>
            <p:ph idx="1"/>
          </p:nvPr>
        </p:nvSpPr>
        <p:spPr>
          <a:xfrm>
            <a:off x="1066800" y="1250731"/>
            <a:ext cx="10058399" cy="4730660"/>
          </a:xfrm>
        </p:spPr>
        <p:txBody>
          <a:bodyPr vert="horz" lIns="91440" tIns="45720" rIns="91440" bIns="45720" rtlCol="0" anchor="t">
            <a:noAutofit/>
          </a:bodyPr>
          <a:lstStyle/>
          <a:p>
            <a:pPr defTabSz="685800">
              <a:lnSpc>
                <a:spcPct val="100000"/>
              </a:lnSpc>
              <a:spcBef>
                <a:spcPts val="100"/>
              </a:spcBef>
              <a:spcAft>
                <a:spcPts val="100"/>
              </a:spcAft>
              <a:defRPr/>
            </a:pPr>
            <a:r>
              <a:rPr lang="en-US" altLang="en-US" sz="2000" b="0" i="0" dirty="0">
                <a:solidFill>
                  <a:srgbClr val="000000"/>
                </a:solidFill>
                <a:latin typeface="Times New Roman"/>
                <a:ea typeface="Tahoma"/>
                <a:cs typeface="Tahoma"/>
              </a:rPr>
              <a:t>OTT is an OBLISERV option for Sailors with PCS orders to a NEC awarding course of instruction (A-School or C-School</a:t>
            </a:r>
            <a:r>
              <a:rPr lang="en-US" altLang="en-US" sz="2000" dirty="0">
                <a:solidFill>
                  <a:srgbClr val="000000"/>
                </a:solidFill>
                <a:latin typeface="Times New Roman"/>
                <a:ea typeface="Tahoma"/>
                <a:cs typeface="Tahoma"/>
              </a:rPr>
              <a:t>):</a:t>
            </a:r>
            <a:r>
              <a:rPr lang="en-US" altLang="en-US" sz="2000" b="0" i="0" dirty="0">
                <a:solidFill>
                  <a:srgbClr val="000000"/>
                </a:solidFill>
                <a:latin typeface="Times New Roman"/>
                <a:ea typeface="Tahoma"/>
                <a:cs typeface="Tahoma"/>
              </a:rPr>
              <a:t> </a:t>
            </a:r>
            <a:endParaRPr lang="en-US" sz="2000" dirty="0">
              <a:latin typeface="Times New Roman"/>
              <a:cs typeface="Times New Roman"/>
            </a:endParaRPr>
          </a:p>
          <a:p>
            <a:pPr lvl="1" defTabSz="685800">
              <a:lnSpc>
                <a:spcPct val="100000"/>
              </a:lnSpc>
              <a:spcBef>
                <a:spcPts val="100"/>
              </a:spcBef>
              <a:spcAft>
                <a:spcPts val="100"/>
              </a:spcAft>
              <a:defRPr/>
            </a:pPr>
            <a:r>
              <a:rPr lang="en-US" altLang="en-US" sz="2000" b="0" i="0" dirty="0">
                <a:solidFill>
                  <a:srgbClr val="000000"/>
                </a:solidFill>
                <a:latin typeface="Times New Roman"/>
                <a:ea typeface="Tahoma"/>
                <a:cs typeface="Tahoma"/>
              </a:rPr>
              <a:t>NEC must be listed in the most current SRB award plan</a:t>
            </a:r>
            <a:endParaRPr lang="en-US" altLang="en-US" sz="2000">
              <a:solidFill>
                <a:srgbClr val="FFFEF9"/>
              </a:solidFill>
              <a:latin typeface="Times New Roman"/>
              <a:ea typeface="Tahoma"/>
              <a:cs typeface="Tahoma"/>
            </a:endParaRPr>
          </a:p>
          <a:p>
            <a:pPr lvl="1">
              <a:lnSpc>
                <a:spcPct val="100000"/>
              </a:lnSpc>
              <a:spcBef>
                <a:spcPts val="100"/>
              </a:spcBef>
              <a:spcAft>
                <a:spcPts val="100"/>
              </a:spcAft>
              <a:defRPr/>
            </a:pPr>
            <a:r>
              <a:rPr lang="en-US" altLang="en-US" sz="2000" dirty="0">
                <a:solidFill>
                  <a:srgbClr val="000000"/>
                </a:solidFill>
                <a:latin typeface="Times New Roman"/>
                <a:ea typeface="Tahoma"/>
                <a:cs typeface="Tahoma"/>
              </a:rPr>
              <a:t>Must not have enough contract time to complete school.  Sailors who have enough contract time to complete school but do not meet OBLISERV for orders can request PG13 in lieu of hard OBLISERV from PERS.</a:t>
            </a:r>
            <a:br>
              <a:rPr lang="en-US" altLang="en-US" sz="2000" dirty="0">
                <a:latin typeface="Times New Roman"/>
                <a:ea typeface="Tahoma"/>
                <a:cs typeface="Tahoma"/>
              </a:rPr>
            </a:br>
            <a:r>
              <a:rPr lang="en-US" altLang="en-US" sz="2000" dirty="0">
                <a:solidFill>
                  <a:srgbClr val="000000"/>
                </a:solidFill>
                <a:latin typeface="Times New Roman"/>
                <a:ea typeface="Tahoma"/>
                <a:cs typeface="Tahoma"/>
              </a:rPr>
              <a:t>* Commands are not authorized to locally generate PG13s in lieu of hard OBLISERV without PERS approval.*</a:t>
            </a:r>
          </a:p>
          <a:p>
            <a:pPr>
              <a:lnSpc>
                <a:spcPct val="100000"/>
              </a:lnSpc>
              <a:spcBef>
                <a:spcPts val="100"/>
              </a:spcBef>
              <a:spcAft>
                <a:spcPts val="100"/>
              </a:spcAft>
              <a:defRPr/>
            </a:pPr>
            <a:r>
              <a:rPr lang="en-US" altLang="en-US" sz="2000" b="0" i="0" dirty="0">
                <a:solidFill>
                  <a:srgbClr val="000000"/>
                </a:solidFill>
                <a:latin typeface="Times New Roman"/>
                <a:ea typeface="Tahoma"/>
                <a:cs typeface="Tahoma"/>
              </a:rPr>
              <a:t>OTT enables Sailors to be tentatively approved for an SRB prior to the course convene date, then reenlist for that SRB upon graduation</a:t>
            </a:r>
            <a:r>
              <a:rPr lang="en-US" altLang="en-US" sz="2000" dirty="0">
                <a:solidFill>
                  <a:srgbClr val="000000"/>
                </a:solidFill>
                <a:latin typeface="Times New Roman"/>
                <a:ea typeface="Tahoma"/>
                <a:cs typeface="Tahoma"/>
              </a:rPr>
              <a:t>.</a:t>
            </a:r>
            <a:endParaRPr lang="en-US" altLang="en-US" sz="2000" dirty="0">
              <a:solidFill>
                <a:srgbClr val="FFFEF9"/>
              </a:solidFill>
              <a:latin typeface="Times New Roman"/>
              <a:ea typeface="Tahoma"/>
              <a:cs typeface="Tahoma"/>
            </a:endParaRPr>
          </a:p>
          <a:p>
            <a:pPr defTabSz="685800">
              <a:lnSpc>
                <a:spcPct val="100000"/>
              </a:lnSpc>
              <a:spcBef>
                <a:spcPts val="100"/>
              </a:spcBef>
              <a:spcAft>
                <a:spcPts val="100"/>
              </a:spcAft>
              <a:defRPr/>
            </a:pPr>
            <a:r>
              <a:rPr lang="en-US" altLang="en-US" sz="2000" b="0" i="0" dirty="0">
                <a:solidFill>
                  <a:srgbClr val="000000"/>
                </a:solidFill>
                <a:latin typeface="Times New Roman"/>
                <a:ea typeface="Tahoma"/>
                <a:cs typeface="Tahoma"/>
              </a:rPr>
              <a:t>This option is normally available for the following students:</a:t>
            </a:r>
          </a:p>
          <a:p>
            <a:pPr lvl="1" defTabSz="685800">
              <a:lnSpc>
                <a:spcPct val="100000"/>
              </a:lnSpc>
              <a:spcBef>
                <a:spcPts val="100"/>
              </a:spcBef>
              <a:spcAft>
                <a:spcPts val="100"/>
              </a:spcAft>
              <a:defRPr/>
            </a:pPr>
            <a:r>
              <a:rPr lang="en-US" altLang="en-US" sz="2000" b="0" i="0">
                <a:solidFill>
                  <a:srgbClr val="000000"/>
                </a:solidFill>
                <a:latin typeface="Times New Roman"/>
                <a:ea typeface="Tahoma"/>
                <a:cs typeface="Tahoma"/>
              </a:rPr>
              <a:t>Fleet returnee who will </a:t>
            </a:r>
            <a:r>
              <a:rPr lang="en-US" altLang="en-US" sz="2000">
                <a:solidFill>
                  <a:srgbClr val="000000"/>
                </a:solidFill>
                <a:latin typeface="Times New Roman"/>
                <a:ea typeface="Tahoma"/>
                <a:cs typeface="Tahoma"/>
              </a:rPr>
              <a:t>acquire</a:t>
            </a:r>
            <a:r>
              <a:rPr lang="en-US" altLang="en-US" sz="2000" b="0" i="0">
                <a:solidFill>
                  <a:srgbClr val="000000"/>
                </a:solidFill>
                <a:latin typeface="Times New Roman"/>
                <a:ea typeface="Tahoma"/>
                <a:cs typeface="Tahoma"/>
              </a:rPr>
              <a:t> an SRB qualifying NEC</a:t>
            </a:r>
            <a:r>
              <a:rPr lang="en-US" altLang="en-US" sz="2000">
                <a:solidFill>
                  <a:srgbClr val="000000"/>
                </a:solidFill>
                <a:latin typeface="Times New Roman"/>
                <a:ea typeface="Tahoma"/>
                <a:cs typeface="Tahoma"/>
              </a:rPr>
              <a:t> (in-rate) or </a:t>
            </a:r>
            <a:r>
              <a:rPr lang="en-US" altLang="en-US" sz="2000" dirty="0">
                <a:solidFill>
                  <a:srgbClr val="000000"/>
                </a:solidFill>
                <a:latin typeface="Times New Roman"/>
                <a:ea typeface="Tahoma"/>
                <a:cs typeface="Tahoma"/>
              </a:rPr>
              <a:t>rating (conversion).</a:t>
            </a:r>
            <a:endParaRPr lang="en-US" altLang="en-US" sz="2000" b="0" i="0" dirty="0">
              <a:solidFill>
                <a:srgbClr val="000000"/>
              </a:solidFill>
              <a:latin typeface="Times New Roman"/>
              <a:ea typeface="Tahoma"/>
              <a:cs typeface="Tahoma"/>
            </a:endParaRPr>
          </a:p>
          <a:p>
            <a:pPr lvl="1" defTabSz="685800">
              <a:lnSpc>
                <a:spcPct val="100000"/>
              </a:lnSpc>
              <a:spcBef>
                <a:spcPts val="100"/>
              </a:spcBef>
              <a:spcAft>
                <a:spcPts val="100"/>
              </a:spcAft>
              <a:defRPr/>
            </a:pPr>
            <a:r>
              <a:rPr lang="en-US" altLang="en-US" sz="2000" b="0" i="0" dirty="0">
                <a:solidFill>
                  <a:srgbClr val="000000"/>
                </a:solidFill>
                <a:latin typeface="Times New Roman"/>
                <a:ea typeface="Tahoma"/>
                <a:cs typeface="Tahoma"/>
              </a:rPr>
              <a:t>PACT Sailor who will be acquiring a new rate/NEC which qualifies for SRB</a:t>
            </a:r>
            <a:r>
              <a:rPr lang="en-US" altLang="en-US" sz="2000" dirty="0">
                <a:solidFill>
                  <a:srgbClr val="000000"/>
                </a:solidFill>
                <a:latin typeface="Times New Roman"/>
                <a:ea typeface="Tahoma"/>
                <a:cs typeface="Tahoma"/>
              </a:rPr>
              <a:t>.</a:t>
            </a:r>
            <a:endParaRPr lang="en-US" altLang="en-US" sz="2000" b="0" i="0" dirty="0">
              <a:solidFill>
                <a:srgbClr val="000000"/>
              </a:solidFill>
              <a:latin typeface="Times New Roman"/>
              <a:ea typeface="Tahoma"/>
              <a:cs typeface="Tahoma"/>
            </a:endParaRPr>
          </a:p>
          <a:p>
            <a:pPr lvl="1" defTabSz="685800">
              <a:lnSpc>
                <a:spcPct val="100000"/>
              </a:lnSpc>
              <a:spcBef>
                <a:spcPts val="100"/>
              </a:spcBef>
              <a:spcAft>
                <a:spcPts val="100"/>
              </a:spcAft>
              <a:defRPr/>
            </a:pPr>
            <a:endParaRPr lang="en-US" altLang="en-US" sz="2000" b="0" i="0" dirty="0">
              <a:solidFill>
                <a:srgbClr val="000000"/>
              </a:solidFill>
              <a:latin typeface="Times New Roman"/>
              <a:ea typeface="Tahoma"/>
              <a:cs typeface="Tahoma"/>
            </a:endParaRPr>
          </a:p>
          <a:p>
            <a:pPr marL="342900" lvl="1" indent="0" defTabSz="685800">
              <a:spcBef>
                <a:spcPts val="375"/>
              </a:spcBef>
              <a:buNone/>
              <a:defRPr/>
            </a:pPr>
            <a:endParaRPr lang="en-US" altLang="en-US" sz="2000">
              <a:latin typeface="Times New Roman" panose="02020603050405020304" pitchFamily="18" charset="0"/>
              <a:ea typeface="Tahoma"/>
              <a:cs typeface="Times New Roman" panose="02020603050405020304" pitchFamily="18" charset="0"/>
            </a:endParaRPr>
          </a:p>
          <a:p>
            <a:pPr marL="342900" lvl="1" indent="0">
              <a:buNone/>
              <a:defRPr/>
            </a:pPr>
            <a:endParaRPr lang="en-US">
              <a:latin typeface="Times New Roman" panose="02020603050405020304" pitchFamily="18" charset="0"/>
              <a:ea typeface="Tahoma"/>
              <a:cs typeface="Times New Roman" panose="02020603050405020304" pitchFamily="18" charset="0"/>
            </a:endParaRPr>
          </a:p>
        </p:txBody>
      </p:sp>
    </p:spTree>
    <p:extLst>
      <p:ext uri="{BB962C8B-B14F-4D97-AF65-F5344CB8AC3E}">
        <p14:creationId xmlns:p14="http://schemas.microsoft.com/office/powerpoint/2010/main" val="4245197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 y="0"/>
            <a:ext cx="12190659" cy="1325563"/>
          </a:xfrm>
        </p:spPr>
        <p:txBody>
          <a:bodyPr>
            <a:normAutofit/>
          </a:bodyPr>
          <a:lstStyle/>
          <a:p>
            <a:pPr algn="ctr"/>
            <a:r>
              <a:rPr lang="en-US" sz="3200" b="1" i="0" dirty="0">
                <a:solidFill>
                  <a:srgbClr val="000000"/>
                </a:solidFill>
                <a:latin typeface="Times New Roman"/>
                <a:cs typeface="Times New Roman"/>
              </a:rPr>
              <a:t>Enabling Objectives</a:t>
            </a:r>
          </a:p>
        </p:txBody>
      </p:sp>
      <p:sp>
        <p:nvSpPr>
          <p:cNvPr id="3" name="Content Placeholder 2"/>
          <p:cNvSpPr>
            <a:spLocks noGrp="1"/>
          </p:cNvSpPr>
          <p:nvPr>
            <p:ph idx="1"/>
          </p:nvPr>
        </p:nvSpPr>
        <p:spPr>
          <a:xfrm>
            <a:off x="1552713" y="1330687"/>
            <a:ext cx="9097618" cy="5107359"/>
          </a:xfrm>
        </p:spPr>
        <p:txBody>
          <a:bodyPr vert="horz" lIns="91440" tIns="45720" rIns="91440" bIns="45720" rtlCol="0" anchor="t">
            <a:normAutofit/>
          </a:bodyPr>
          <a:lstStyle/>
          <a:p>
            <a:pPr marL="0">
              <a:lnSpc>
                <a:spcPct val="110000"/>
              </a:lnSpc>
              <a:spcBef>
                <a:spcPts val="0"/>
              </a:spcBef>
            </a:pPr>
            <a:r>
              <a:rPr lang="en-US" sz="2000" b="0" i="0" dirty="0">
                <a:solidFill>
                  <a:srgbClr val="000000"/>
                </a:solidFill>
                <a:latin typeface="Times New Roman"/>
                <a:cs typeface="Times New Roman"/>
              </a:rPr>
              <a:t>DIFFERENTIATE between Direct and Indirect compensation</a:t>
            </a:r>
            <a:endParaRPr lang="en-US" sz="2000">
              <a:latin typeface="Times New Roman"/>
              <a:cs typeface="Times New Roman"/>
            </a:endParaRPr>
          </a:p>
          <a:p>
            <a:pPr marL="0">
              <a:lnSpc>
                <a:spcPct val="110000"/>
              </a:lnSpc>
              <a:spcBef>
                <a:spcPts val="0"/>
              </a:spcBef>
            </a:pPr>
            <a:r>
              <a:rPr lang="en-US" sz="2000" b="0" i="0" dirty="0">
                <a:solidFill>
                  <a:srgbClr val="000000"/>
                </a:solidFill>
                <a:latin typeface="Times New Roman"/>
                <a:cs typeface="Times New Roman"/>
              </a:rPr>
              <a:t>LOCATE the Regular Military Compensation (RMC) Calculator</a:t>
            </a:r>
            <a:endParaRPr lang="en-US" sz="2000">
              <a:latin typeface="Times New Roman"/>
              <a:ea typeface="Tahoma"/>
              <a:cs typeface="Times New Roman"/>
            </a:endParaRPr>
          </a:p>
          <a:p>
            <a:pPr marL="0">
              <a:lnSpc>
                <a:spcPct val="110000"/>
              </a:lnSpc>
              <a:spcBef>
                <a:spcPts val="0"/>
              </a:spcBef>
            </a:pPr>
            <a:r>
              <a:rPr lang="en-US" sz="2000" b="0" i="0" dirty="0">
                <a:solidFill>
                  <a:srgbClr val="000000"/>
                </a:solidFill>
                <a:latin typeface="Times New Roman"/>
                <a:cs typeface="Times New Roman"/>
              </a:rPr>
              <a:t>STATE the purpose of the Selective Reenlistment Bonus (SRB) program</a:t>
            </a:r>
            <a:r>
              <a:rPr lang="en-US" sz="2000" dirty="0">
                <a:solidFill>
                  <a:srgbClr val="000000"/>
                </a:solidFill>
                <a:latin typeface="Times New Roman"/>
                <a:cs typeface="Times New Roman"/>
              </a:rPr>
              <a:t> and Enlisted Supervisor Retention Pay (ESRP)</a:t>
            </a:r>
            <a:endParaRPr lang="en-US" sz="2000" dirty="0">
              <a:latin typeface="Times New Roman"/>
              <a:ea typeface="Tahoma"/>
              <a:cs typeface="Times New Roman"/>
            </a:endParaRPr>
          </a:p>
          <a:p>
            <a:pPr marL="0">
              <a:lnSpc>
                <a:spcPct val="110000"/>
              </a:lnSpc>
              <a:spcBef>
                <a:spcPts val="0"/>
              </a:spcBef>
            </a:pPr>
            <a:r>
              <a:rPr lang="en-US" sz="2000" b="0" i="0" dirty="0">
                <a:solidFill>
                  <a:srgbClr val="000000"/>
                </a:solidFill>
                <a:latin typeface="Times New Roman"/>
                <a:cs typeface="Times New Roman"/>
              </a:rPr>
              <a:t>LIST the eligibility requirements for the SRB and ESRP program</a:t>
            </a:r>
            <a:endParaRPr lang="en-US" sz="2000">
              <a:latin typeface="Times New Roman"/>
              <a:ea typeface="Tahoma"/>
              <a:cs typeface="Times New Roman"/>
            </a:endParaRPr>
          </a:p>
          <a:p>
            <a:pPr marL="0">
              <a:lnSpc>
                <a:spcPct val="110000"/>
              </a:lnSpc>
              <a:spcBef>
                <a:spcPts val="0"/>
              </a:spcBef>
            </a:pPr>
            <a:r>
              <a:rPr lang="en-US" sz="2000" b="0" i="0" dirty="0">
                <a:solidFill>
                  <a:srgbClr val="000000"/>
                </a:solidFill>
                <a:latin typeface="Times New Roman"/>
                <a:cs typeface="Times New Roman"/>
              </a:rPr>
              <a:t>LIST the timeline and procedures for SRB/ESRP submission</a:t>
            </a:r>
            <a:endParaRPr lang="en-US" sz="2000">
              <a:latin typeface="Times New Roman"/>
              <a:ea typeface="Tahoma"/>
              <a:cs typeface="Times New Roman"/>
            </a:endParaRPr>
          </a:p>
          <a:p>
            <a:pPr marL="0">
              <a:lnSpc>
                <a:spcPct val="110000"/>
              </a:lnSpc>
              <a:spcBef>
                <a:spcPts val="0"/>
              </a:spcBef>
            </a:pPr>
            <a:r>
              <a:rPr lang="en-US" sz="2000" b="0" i="0" dirty="0">
                <a:solidFill>
                  <a:srgbClr val="000000"/>
                </a:solidFill>
                <a:latin typeface="Times New Roman"/>
                <a:cs typeface="Times New Roman"/>
              </a:rPr>
              <a:t>STATE the SRB</a:t>
            </a:r>
            <a:r>
              <a:rPr lang="en-US" sz="2000" dirty="0">
                <a:solidFill>
                  <a:srgbClr val="000000"/>
                </a:solidFill>
                <a:latin typeface="Times New Roman"/>
                <a:cs typeface="Times New Roman"/>
              </a:rPr>
              <a:t>/ESRP</a:t>
            </a:r>
            <a:r>
              <a:rPr lang="en-US" sz="2000" b="0" i="0" dirty="0">
                <a:solidFill>
                  <a:srgbClr val="000000"/>
                </a:solidFill>
                <a:latin typeface="Times New Roman"/>
                <a:cs typeface="Times New Roman"/>
              </a:rPr>
              <a:t> restrictions for rating conversion and officer programs</a:t>
            </a:r>
            <a:endParaRPr lang="en-US" sz="2000" dirty="0">
              <a:latin typeface="Times New Roman"/>
              <a:ea typeface="Tahoma"/>
              <a:cs typeface="Times New Roman"/>
            </a:endParaRPr>
          </a:p>
          <a:p>
            <a:pPr marL="0">
              <a:lnSpc>
                <a:spcPct val="110000"/>
              </a:lnSpc>
              <a:spcBef>
                <a:spcPts val="0"/>
              </a:spcBef>
            </a:pPr>
            <a:r>
              <a:rPr lang="en-US" sz="2000" b="0" i="0" dirty="0">
                <a:solidFill>
                  <a:srgbClr val="000000"/>
                </a:solidFill>
                <a:latin typeface="Times New Roman"/>
                <a:cs typeface="Times New Roman"/>
              </a:rPr>
              <a:t>IDENTIFY the requirements for various incentive programs</a:t>
            </a:r>
            <a:endParaRPr lang="en-US" sz="2000">
              <a:latin typeface="Times New Roman"/>
              <a:ea typeface="Tahoma"/>
              <a:cs typeface="Times New Roman"/>
            </a:endParaRPr>
          </a:p>
          <a:p>
            <a:pPr marL="457200" lvl="3">
              <a:lnSpc>
                <a:spcPct val="110000"/>
              </a:lnSpc>
              <a:spcBef>
                <a:spcPts val="0"/>
              </a:spcBef>
            </a:pPr>
            <a:r>
              <a:rPr lang="en-US" sz="2000" dirty="0">
                <a:solidFill>
                  <a:srgbClr val="000000"/>
                </a:solidFill>
                <a:latin typeface="Times New Roman"/>
                <a:cs typeface="Times New Roman"/>
              </a:rPr>
              <a:t>Special Duty Assignment Pay (SDAP)</a:t>
            </a:r>
            <a:endParaRPr lang="en-US" sz="2000">
              <a:latin typeface="Times New Roman"/>
              <a:ea typeface="Tahoma"/>
              <a:cs typeface="Times New Roman"/>
            </a:endParaRPr>
          </a:p>
          <a:p>
            <a:pPr marL="457200" lvl="3">
              <a:lnSpc>
                <a:spcPct val="110000"/>
              </a:lnSpc>
              <a:spcBef>
                <a:spcPts val="0"/>
              </a:spcBef>
            </a:pPr>
            <a:r>
              <a:rPr lang="en-US" sz="2000" dirty="0">
                <a:solidFill>
                  <a:srgbClr val="000000"/>
                </a:solidFill>
                <a:latin typeface="Times New Roman"/>
                <a:cs typeface="Times New Roman"/>
              </a:rPr>
              <a:t>Sea Duty Incentive Pay (SDIP)</a:t>
            </a:r>
            <a:endParaRPr lang="en-US" sz="2000">
              <a:latin typeface="Times New Roman"/>
              <a:ea typeface="Tahoma"/>
              <a:cs typeface="Times New Roman"/>
            </a:endParaRPr>
          </a:p>
          <a:p>
            <a:pPr marL="457200" lvl="3">
              <a:lnSpc>
                <a:spcPct val="110000"/>
              </a:lnSpc>
              <a:spcBef>
                <a:spcPts val="0"/>
              </a:spcBef>
            </a:pPr>
            <a:r>
              <a:rPr lang="en-US" sz="2000" dirty="0">
                <a:solidFill>
                  <a:srgbClr val="000000"/>
                </a:solidFill>
                <a:latin typeface="Times New Roman"/>
                <a:cs typeface="Times New Roman"/>
              </a:rPr>
              <a:t>Obliserv To Train (OTT)</a:t>
            </a:r>
            <a:endParaRPr lang="en-US" sz="2000">
              <a:latin typeface="Times New Roman"/>
              <a:ea typeface="Tahoma"/>
              <a:cs typeface="Times New Roman"/>
            </a:endParaRPr>
          </a:p>
          <a:p>
            <a:pPr marL="457200" lvl="3">
              <a:lnSpc>
                <a:spcPct val="110000"/>
              </a:lnSpc>
              <a:spcBef>
                <a:spcPts val="0"/>
              </a:spcBef>
            </a:pPr>
            <a:r>
              <a:rPr lang="en-US" sz="2000" dirty="0">
                <a:solidFill>
                  <a:srgbClr val="000000"/>
                </a:solidFill>
                <a:latin typeface="Times New Roman"/>
                <a:cs typeface="Times New Roman"/>
              </a:rPr>
              <a:t>Overseas Tour Extension Incentives Program (OTEIP)</a:t>
            </a:r>
            <a:endParaRPr lang="en-US" sz="2000">
              <a:latin typeface="Times New Roman"/>
              <a:ea typeface="Tahoma"/>
              <a:cs typeface="Times New Roman"/>
            </a:endParaRPr>
          </a:p>
          <a:p>
            <a:pPr marL="457200" lvl="3">
              <a:lnSpc>
                <a:spcPct val="110000"/>
              </a:lnSpc>
              <a:spcBef>
                <a:spcPts val="0"/>
              </a:spcBef>
            </a:pPr>
            <a:r>
              <a:rPr lang="en-US" sz="2000" dirty="0">
                <a:solidFill>
                  <a:srgbClr val="000000"/>
                </a:solidFill>
                <a:latin typeface="Times New Roman"/>
                <a:cs typeface="Times New Roman"/>
              </a:rPr>
              <a:t>Continuation Pay</a:t>
            </a:r>
            <a:endParaRPr lang="en-US" sz="2000" dirty="0">
              <a:solidFill>
                <a:srgbClr val="00B050"/>
              </a:solidFill>
              <a:latin typeface="Times New Roman"/>
              <a:ea typeface="Tahoma"/>
              <a:cs typeface="Times New Roman"/>
            </a:endParaRPr>
          </a:p>
          <a:p>
            <a:endParaRPr lang="en-US"/>
          </a:p>
        </p:txBody>
      </p:sp>
    </p:spTree>
    <p:extLst>
      <p:ext uri="{BB962C8B-B14F-4D97-AF65-F5344CB8AC3E}">
        <p14:creationId xmlns:p14="http://schemas.microsoft.com/office/powerpoint/2010/main" val="1704281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21ABA8-BB25-01B6-C689-53278B03268B}"/>
              </a:ext>
            </a:extLst>
          </p:cNvPr>
          <p:cNvSpPr>
            <a:spLocks noGrp="1"/>
          </p:cNvSpPr>
          <p:nvPr>
            <p:ph idx="1"/>
          </p:nvPr>
        </p:nvSpPr>
        <p:spPr>
          <a:xfrm>
            <a:off x="1066800" y="1200807"/>
            <a:ext cx="10058400" cy="4446347"/>
          </a:xfrm>
        </p:spPr>
        <p:txBody>
          <a:bodyPr vert="horz" lIns="91440" tIns="45720" rIns="91440" bIns="45720" rtlCol="0" anchor="t">
            <a:noAutofit/>
          </a:bodyPr>
          <a:lstStyle/>
          <a:p>
            <a:pPr>
              <a:lnSpc>
                <a:spcPct val="110000"/>
              </a:lnSpc>
              <a:spcBef>
                <a:spcPts val="300"/>
              </a:spcBef>
              <a:spcAft>
                <a:spcPts val="300"/>
              </a:spcAft>
              <a:defRPr/>
            </a:pPr>
            <a:r>
              <a:rPr lang="en-US" altLang="en-US" sz="2000" b="0" i="0" err="1">
                <a:solidFill>
                  <a:srgbClr val="000000"/>
                </a:solidFill>
                <a:latin typeface="Times New Roman"/>
                <a:ea typeface="Tahoma"/>
                <a:cs typeface="Tahoma"/>
              </a:rPr>
              <a:t>MyNavy</a:t>
            </a:r>
            <a:r>
              <a:rPr lang="en-US" altLang="en-US" sz="2000" b="0" i="0" dirty="0">
                <a:solidFill>
                  <a:srgbClr val="000000"/>
                </a:solidFill>
                <a:latin typeface="Times New Roman"/>
                <a:ea typeface="Tahoma"/>
                <a:cs typeface="Tahoma"/>
              </a:rPr>
              <a:t> HR SRB SDAP Enlisted Bonus section</a:t>
            </a:r>
            <a:endParaRPr lang="en-US" sz="2000">
              <a:solidFill>
                <a:schemeClr val="accent3"/>
              </a:solidFill>
              <a:latin typeface="Times New Roman"/>
              <a:ea typeface="Tahoma"/>
              <a:cs typeface="Tahoma"/>
            </a:endParaRPr>
          </a:p>
          <a:p>
            <a:pPr lvl="1">
              <a:lnSpc>
                <a:spcPct val="100000"/>
              </a:lnSpc>
              <a:spcBef>
                <a:spcPts val="300"/>
              </a:spcBef>
              <a:spcAft>
                <a:spcPts val="300"/>
              </a:spcAft>
              <a:defRPr/>
            </a:pPr>
            <a:r>
              <a:rPr lang="en-US" altLang="en-US" sz="2000" b="0" i="0" dirty="0">
                <a:solidFill>
                  <a:srgbClr val="000000"/>
                </a:solidFill>
                <a:latin typeface="Times New Roman"/>
                <a:ea typeface="Tahoma"/>
                <a:cs typeface="Tahoma"/>
              </a:rPr>
              <a:t>https://www.mynavyhr.navy.mil/Career-Management/Community-Management/Enlisted-Career-Admin/SRB-SDAP-Enl-Bonus/ </a:t>
            </a:r>
            <a:endParaRPr lang="en-US" sz="2000">
              <a:solidFill>
                <a:schemeClr val="accent3"/>
              </a:solidFill>
              <a:latin typeface="Times New Roman"/>
              <a:ea typeface="Tahoma"/>
              <a:cs typeface="Tahoma"/>
            </a:endParaRPr>
          </a:p>
          <a:p>
            <a:pPr>
              <a:lnSpc>
                <a:spcPct val="110000"/>
              </a:lnSpc>
              <a:spcBef>
                <a:spcPts val="300"/>
              </a:spcBef>
              <a:spcAft>
                <a:spcPts val="300"/>
              </a:spcAft>
              <a:defRPr/>
            </a:pPr>
            <a:r>
              <a:rPr lang="en-US" altLang="en-US" sz="2000" b="0" i="0" dirty="0">
                <a:solidFill>
                  <a:srgbClr val="000000"/>
                </a:solidFill>
                <a:latin typeface="Times New Roman"/>
                <a:ea typeface="Tahoma"/>
                <a:cs typeface="Tahoma"/>
              </a:rPr>
              <a:t>MILPERSMAN 1160-030, Enlistments and Reenlistments Under Continuous Service Conditions</a:t>
            </a:r>
          </a:p>
          <a:p>
            <a:pPr>
              <a:lnSpc>
                <a:spcPct val="110000"/>
              </a:lnSpc>
              <a:spcBef>
                <a:spcPts val="300"/>
              </a:spcBef>
              <a:spcAft>
                <a:spcPts val="300"/>
              </a:spcAft>
              <a:defRPr/>
            </a:pPr>
            <a:r>
              <a:rPr lang="en-US" altLang="en-US" sz="2000" b="0" i="0" dirty="0">
                <a:solidFill>
                  <a:srgbClr val="000000"/>
                </a:solidFill>
                <a:latin typeface="Times New Roman"/>
                <a:ea typeface="Tahoma"/>
                <a:cs typeface="Tahoma"/>
              </a:rPr>
              <a:t>MILPERSMAN 1160-040, Extension of Enlistments</a:t>
            </a:r>
          </a:p>
          <a:p>
            <a:pPr>
              <a:lnSpc>
                <a:spcPct val="110000"/>
              </a:lnSpc>
              <a:spcBef>
                <a:spcPts val="300"/>
              </a:spcBef>
              <a:spcAft>
                <a:spcPts val="300"/>
              </a:spcAft>
              <a:defRPr/>
            </a:pPr>
            <a:r>
              <a:rPr lang="en-US" altLang="en-US" sz="2000" b="0" i="0" dirty="0">
                <a:solidFill>
                  <a:srgbClr val="000000"/>
                </a:solidFill>
                <a:latin typeface="Times New Roman"/>
                <a:ea typeface="Tahoma"/>
                <a:cs typeface="Tahoma"/>
              </a:rPr>
              <a:t>MILPERSMAN 1306-106, Time on Station (TOS) and Retainability Obligated Service (OBLISERV)</a:t>
            </a:r>
          </a:p>
          <a:p>
            <a:pPr>
              <a:lnSpc>
                <a:spcPct val="110000"/>
              </a:lnSpc>
              <a:spcBef>
                <a:spcPts val="300"/>
              </a:spcBef>
              <a:spcAft>
                <a:spcPts val="300"/>
              </a:spcAft>
              <a:defRPr/>
            </a:pPr>
            <a:r>
              <a:rPr lang="en-US" altLang="en-US" sz="2000" b="0" i="0" dirty="0">
                <a:solidFill>
                  <a:srgbClr val="000000"/>
                </a:solidFill>
                <a:latin typeface="Times New Roman"/>
                <a:ea typeface="Tahoma"/>
                <a:cs typeface="Tahoma"/>
              </a:rPr>
              <a:t>MILPERSMAN 1306-604, Active Obligated Service (OBLISERV) for Service Schools</a:t>
            </a:r>
          </a:p>
          <a:p>
            <a:pPr>
              <a:lnSpc>
                <a:spcPct val="110000"/>
              </a:lnSpc>
              <a:spcBef>
                <a:spcPts val="300"/>
              </a:spcBef>
              <a:spcAft>
                <a:spcPts val="300"/>
              </a:spcAft>
              <a:defRPr/>
            </a:pPr>
            <a:r>
              <a:rPr lang="en-US" altLang="en-US" sz="2000" b="0" i="0" dirty="0">
                <a:solidFill>
                  <a:srgbClr val="000000"/>
                </a:solidFill>
                <a:latin typeface="Times New Roman"/>
                <a:ea typeface="Tahoma"/>
                <a:cs typeface="Tahoma"/>
              </a:rPr>
              <a:t>OPNAVINST 1160.8 (series), Selective Reenlistment Bonus Program</a:t>
            </a:r>
          </a:p>
          <a:p>
            <a:pPr>
              <a:lnSpc>
                <a:spcPct val="120000"/>
              </a:lnSpc>
              <a:spcBef>
                <a:spcPts val="300"/>
              </a:spcBef>
              <a:spcAft>
                <a:spcPts val="300"/>
              </a:spcAft>
              <a:defRPr/>
            </a:pPr>
            <a:r>
              <a:rPr lang="en-US" altLang="en-US" sz="2000" b="0" i="0" dirty="0">
                <a:solidFill>
                  <a:srgbClr val="000000"/>
                </a:solidFill>
                <a:latin typeface="Times New Roman"/>
                <a:ea typeface="Tahoma"/>
                <a:cs typeface="Tahoma"/>
              </a:rPr>
              <a:t>OTT how-to guide</a:t>
            </a:r>
          </a:p>
          <a:p>
            <a:pPr lvl="1">
              <a:lnSpc>
                <a:spcPct val="100000"/>
              </a:lnSpc>
              <a:spcBef>
                <a:spcPts val="300"/>
              </a:spcBef>
              <a:spcAft>
                <a:spcPts val="300"/>
              </a:spcAft>
              <a:defRPr/>
            </a:pPr>
            <a:r>
              <a:rPr lang="en-US" altLang="en-US" sz="2000" b="0" i="0" dirty="0">
                <a:solidFill>
                  <a:srgbClr val="000000"/>
                </a:solidFill>
                <a:latin typeface="Times New Roman"/>
                <a:ea typeface="Tahoma"/>
                <a:cs typeface="Tahoma"/>
              </a:rPr>
              <a:t>https://www.mynavyhr.navy.mil/Portals/55/Career/CareerCounseling/Obliserv%20for%20Training.pptx?ver=vZZMyuaTZt6S-BN4Nh8k5g%3d%3d</a:t>
            </a:r>
            <a:endParaRPr lang="en-US" sz="2200" dirty="0">
              <a:solidFill>
                <a:schemeClr val="accent3"/>
              </a:solidFill>
              <a:latin typeface="Times New Roman"/>
              <a:ea typeface="Tahoma"/>
              <a:cs typeface="Tahoma"/>
            </a:endParaRPr>
          </a:p>
        </p:txBody>
      </p:sp>
      <p:sp>
        <p:nvSpPr>
          <p:cNvPr id="7" name="Title 1">
            <a:extLst>
              <a:ext uri="{FF2B5EF4-FFF2-40B4-BE49-F238E27FC236}">
                <a16:creationId xmlns:a16="http://schemas.microsoft.com/office/drawing/2014/main" id="{C069F8A9-1797-052E-6A26-8E84739933AE}"/>
              </a:ext>
            </a:extLst>
          </p:cNvPr>
          <p:cNvSpPr>
            <a:spLocks noGrp="1"/>
          </p:cNvSpPr>
          <p:nvPr>
            <p:ph type="title"/>
          </p:nvPr>
        </p:nvSpPr>
        <p:spPr>
          <a:xfrm>
            <a:off x="2349" y="5862"/>
            <a:ext cx="12192129" cy="1548907"/>
          </a:xfrm>
        </p:spPr>
        <p:txBody>
          <a:bodyPr>
            <a:normAutofit/>
          </a:bodyPr>
          <a:lstStyle/>
          <a:p>
            <a:pPr algn="ctr"/>
            <a:r>
              <a:rPr lang="en-US" sz="3200" b="1" i="0" dirty="0">
                <a:solidFill>
                  <a:srgbClr val="000000"/>
                </a:solidFill>
                <a:latin typeface="Times New Roman"/>
                <a:cs typeface="Times New Roman"/>
              </a:rPr>
              <a:t>OBLISERV-TO-TRAIN</a:t>
            </a:r>
            <a:r>
              <a:rPr lang="en-US" sz="2800" b="0" i="0" dirty="0">
                <a:solidFill>
                  <a:srgbClr val="000000"/>
                </a:solidFill>
                <a:latin typeface="Calibri"/>
              </a:rPr>
              <a:t> </a:t>
            </a:r>
            <a:br>
              <a:rPr lang="en-US" sz="2800" dirty="0">
                <a:solidFill>
                  <a:srgbClr val="000000"/>
                </a:solidFill>
                <a:latin typeface="Calibri"/>
                <a:ea typeface="Calibri"/>
                <a:cs typeface="Calibri"/>
              </a:rPr>
            </a:br>
            <a:r>
              <a:rPr lang="en-US" sz="2000" dirty="0">
                <a:latin typeface="Times New Roman"/>
                <a:ea typeface="Calibri"/>
                <a:cs typeface="Calibri"/>
              </a:rPr>
              <a:t>References and guides</a:t>
            </a:r>
            <a:br>
              <a:rPr lang="en-US" sz="2800" dirty="0"/>
            </a:br>
            <a:endParaRPr lang="en-US" sz="2800" b="0" i="0">
              <a:solidFill>
                <a:srgbClr val="000000"/>
              </a:solidFill>
              <a:latin typeface="Calibri"/>
            </a:endParaRPr>
          </a:p>
        </p:txBody>
      </p:sp>
    </p:spTree>
    <p:extLst>
      <p:ext uri="{BB962C8B-B14F-4D97-AF65-F5344CB8AC3E}">
        <p14:creationId xmlns:p14="http://schemas.microsoft.com/office/powerpoint/2010/main" val="3642500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6" y="0"/>
            <a:ext cx="12198732" cy="1325563"/>
          </a:xfrm>
        </p:spPr>
        <p:txBody>
          <a:bodyPr>
            <a:normAutofit/>
          </a:bodyPr>
          <a:lstStyle/>
          <a:p>
            <a:pPr algn="ctr"/>
            <a:r>
              <a:rPr lang="en-US" sz="3200" b="1" i="0" dirty="0">
                <a:solidFill>
                  <a:srgbClr val="000000"/>
                </a:solidFill>
                <a:latin typeface="Times New Roman"/>
                <a:cs typeface="Times New Roman"/>
              </a:rPr>
              <a:t>Selective Training and Reenlistment </a:t>
            </a:r>
            <a:br>
              <a:rPr lang="en-US" sz="2800" dirty="0">
                <a:solidFill>
                  <a:srgbClr val="000000"/>
                </a:solidFill>
                <a:latin typeface="Calibri"/>
              </a:rPr>
            </a:br>
            <a:r>
              <a:rPr lang="en-US" sz="2000" b="0" i="0" dirty="0">
                <a:solidFill>
                  <a:srgbClr val="000000"/>
                </a:solidFill>
                <a:latin typeface="Times New Roman"/>
                <a:cs typeface="Times New Roman"/>
              </a:rPr>
              <a:t>(STAR)</a:t>
            </a:r>
            <a:endParaRPr lang="en-US" sz="2000" b="0" i="0" dirty="0">
              <a:solidFill>
                <a:srgbClr val="000000"/>
              </a:solidFill>
              <a:latin typeface="Calibri"/>
              <a:ea typeface="Calibri"/>
              <a:cs typeface="Calibri"/>
            </a:endParaRPr>
          </a:p>
        </p:txBody>
      </p:sp>
      <p:sp>
        <p:nvSpPr>
          <p:cNvPr id="4" name="TextBox 3"/>
          <p:cNvSpPr txBox="1"/>
          <p:nvPr/>
        </p:nvSpPr>
        <p:spPr>
          <a:xfrm>
            <a:off x="1066800" y="1444616"/>
            <a:ext cx="10058400" cy="4909036"/>
          </a:xfrm>
          <a:prstGeom prst="rect">
            <a:avLst/>
          </a:prstGeom>
          <a:noFill/>
        </p:spPr>
        <p:txBody>
          <a:bodyPr wrap="square" lIns="91440" tIns="45720" rIns="91440" bIns="45720" rtlCol="0" anchor="t">
            <a:spAutoFit/>
          </a:bodyPr>
          <a:lstStyle/>
          <a:p>
            <a:pPr marL="228600" marR="0" lvl="0" indent="-2286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References</a:t>
            </a:r>
            <a:endParaRPr lang="en-US" sz="2000" b="0" i="0" u="none" strike="noStrike" kern="1200" cap="none" spc="0" normalizeH="0" baseline="0" noProof="0">
              <a:ln>
                <a:noFill/>
              </a:ln>
              <a:solidFill>
                <a:srgbClr val="E8E8E8"/>
              </a:solidFill>
              <a:effectLst/>
              <a:uLnTx/>
              <a:uFillTx/>
              <a:latin typeface="Times New Roman"/>
              <a:cs typeface="Times New Roman"/>
            </a:endParaRPr>
          </a:p>
          <a:p>
            <a:pPr marL="685800" marR="0" lvl="2" indent="-2286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MILPERSMAN 1160-100 </a:t>
            </a:r>
            <a:endParaRPr lang="en-US" sz="2000" b="0" i="0" u="none" strike="noStrike" kern="1200" cap="none" spc="0" normalizeH="0" baseline="0" noProof="0">
              <a:ln>
                <a:noFill/>
              </a:ln>
              <a:solidFill>
                <a:srgbClr val="E8E8E8"/>
              </a:solidFill>
              <a:effectLst/>
              <a:uLnTx/>
              <a:uFillTx/>
              <a:latin typeface="Times New Roman"/>
              <a:ea typeface="Tahoma"/>
              <a:cs typeface="Times New Roman"/>
            </a:endParaRPr>
          </a:p>
          <a:p>
            <a:pPr marL="685800" marR="0" lvl="2" indent="-2286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Career School Listing (CSL) updated on My Navy HR</a:t>
            </a:r>
            <a:endParaRPr lang="en-US" sz="2000" b="0" i="0" u="none" strike="noStrike" kern="1200" cap="none" spc="0" normalizeH="0" baseline="0" noProof="0">
              <a:ln>
                <a:noFill/>
              </a:ln>
              <a:solidFill>
                <a:srgbClr val="E8E8E8"/>
              </a:solidFill>
              <a:effectLst/>
              <a:uLnTx/>
              <a:uFillTx/>
              <a:latin typeface="Times New Roman"/>
              <a:ea typeface="Tahoma"/>
              <a:cs typeface="Times New Roman"/>
            </a:endParaRPr>
          </a:p>
          <a:p>
            <a:pPr marL="228600" marR="0" lvl="0" indent="-2286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Eligibility</a:t>
            </a:r>
            <a:endParaRPr lang="en-US" sz="2000" b="0" i="0" u="none" strike="noStrike" kern="1200" cap="none" spc="0" normalizeH="0" baseline="0" noProof="0">
              <a:ln>
                <a:noFill/>
              </a:ln>
              <a:solidFill>
                <a:srgbClr val="000000"/>
              </a:solidFill>
              <a:effectLst/>
              <a:uLnTx/>
              <a:uFillTx/>
              <a:latin typeface="Times New Roman"/>
              <a:ea typeface="Tahoma"/>
              <a:cs typeface="Tahoma"/>
            </a:endParaRPr>
          </a:p>
          <a:p>
            <a:pPr marL="685800" lvl="1" indent="-228600">
              <a:buFont typeface="Arial" panose="020B0604020202020204" pitchFamily="34" charset="0"/>
              <a:buChar char="•"/>
              <a:defRPr/>
            </a:pPr>
            <a:r>
              <a:rPr lang="en-US" sz="2000" dirty="0">
                <a:solidFill>
                  <a:srgbClr val="000000"/>
                </a:solidFill>
                <a:latin typeface="Times New Roman"/>
                <a:ea typeface="Tahoma"/>
                <a:cs typeface="Tahoma"/>
              </a:rPr>
              <a:t>Recommended by his or her Commanding Officer (CO). </a:t>
            </a:r>
          </a:p>
          <a:p>
            <a:pPr marL="685800" marR="0" lvl="1" indent="-228600" algn="l" defTabSz="914400">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Be a PO2 or PO3 and eligible to reenlist in all respects with MILPERSMAN 1160-030</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685800" lvl="1" indent="-228600">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Must be on their first enlistment with more than</a:t>
            </a:r>
            <a:r>
              <a:rPr lang="en-US" sz="2000" dirty="0">
                <a:solidFill>
                  <a:srgbClr val="000000"/>
                </a:solidFill>
                <a:latin typeface="Times New Roman"/>
                <a:ea typeface="Tahoma"/>
                <a:cs typeface="Tahoma"/>
              </a:rPr>
              <a:t> 17</a:t>
            </a: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 months active duty and less than 6 years</a:t>
            </a:r>
            <a:r>
              <a:rPr lang="en-US" sz="2000" dirty="0">
                <a:solidFill>
                  <a:srgbClr val="000000"/>
                </a:solidFill>
                <a:latin typeface="Times New Roman"/>
                <a:ea typeface="Tahoma"/>
                <a:cs typeface="Tahoma"/>
              </a:rPr>
              <a:t>.  8 years of active Military Service for other service veterans. </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1143000" lvl="2" indent="-228600">
              <a:buFont typeface="Arial" panose="020B0604020202020204" pitchFamily="34" charset="0"/>
              <a:buChar char="•"/>
              <a:defRPr/>
            </a:pPr>
            <a:r>
              <a:rPr lang="en-US" sz="2000" dirty="0">
                <a:solidFill>
                  <a:srgbClr val="000000"/>
                </a:solidFill>
                <a:latin typeface="Times New Roman"/>
                <a:ea typeface="Tahoma"/>
                <a:cs typeface="Tahoma"/>
              </a:rPr>
              <a:t>Nuclear personnel must have at least 21 months, but not more 6 years of continuous active naval service on their date of reenlistment.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No NJP for past 18 months</a:t>
            </a:r>
            <a:endParaRPr lang="en-US" sz="2000" b="0" i="0" u="none" strike="noStrike" kern="1200" cap="none" spc="0" normalizeH="0" baseline="0" noProof="0">
              <a:ln>
                <a:noFill/>
              </a:ln>
              <a:solidFill>
                <a:srgbClr val="000000"/>
              </a:solidFill>
              <a:effectLst/>
              <a:uLnTx/>
              <a:uFillTx/>
              <a:latin typeface="Times New Roman"/>
              <a:ea typeface="Tahoma"/>
              <a:cs typeface="Tahoma"/>
            </a:endParaRP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No evaluation grade below 3.0 for 2 years prior to submission</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228600" marR="0" lvl="0" indent="-228600" algn="l" defTabSz="914400" rtl="0" eaLnBrk="1" fontAlgn="auto" latinLnBrk="0" hangingPunct="1">
              <a:lnSpc>
                <a:spcPct val="100000"/>
              </a:lnSpc>
              <a:spcBef>
                <a:spcPts val="300"/>
              </a:spcBef>
              <a:spcAft>
                <a:spcPts val="300"/>
              </a:spcAft>
              <a:buClrTx/>
              <a:buSzTx/>
              <a:buFont typeface="Arial"/>
              <a:buChar char="•"/>
              <a:tabLst/>
              <a:defRPr/>
            </a:pPr>
            <a:endParaRPr kumimoji="0" lang="en-US" sz="2400" b="0" i="0" u="none" strike="noStrike" kern="1200" cap="none" spc="0" normalizeH="0" baseline="0" noProof="0" dirty="0">
              <a:ln>
                <a:noFill/>
              </a:ln>
              <a:solidFill>
                <a:srgbClr val="E8E8E8"/>
              </a:solidFill>
              <a:effectLst/>
              <a:uLnTx/>
              <a:uFillTx/>
              <a:latin typeface="Aptos" panose="02110004020202020204"/>
              <a:ea typeface="Tahoma"/>
              <a:cs typeface="Tahoma"/>
            </a:endParaRPr>
          </a:p>
          <a:p>
            <a:pPr marL="228600" marR="0" lvl="0" indent="-228600" algn="l" defTabSz="914400" rtl="0" eaLnBrk="1" fontAlgn="auto" latinLnBrk="0" hangingPunct="1">
              <a:lnSpc>
                <a:spcPct val="100000"/>
              </a:lnSpc>
              <a:spcBef>
                <a:spcPts val="300"/>
              </a:spcBef>
              <a:spcAft>
                <a:spcPts val="300"/>
              </a:spcAft>
              <a:buClrTx/>
              <a:buSzTx/>
              <a:buFontTx/>
              <a:buNone/>
              <a:tabLst/>
              <a:defRPr/>
            </a:pPr>
            <a:endParaRPr kumimoji="0" lang="en-US" sz="2400" b="0" i="0" u="none" strike="noStrike" kern="1200" cap="none" spc="0" normalizeH="0" baseline="0" noProof="0" dirty="0">
              <a:ln>
                <a:noFill/>
              </a:ln>
              <a:solidFill>
                <a:srgbClr val="E8E8E8"/>
              </a:solidFill>
              <a:effectLst/>
              <a:uLnTx/>
              <a:uFillTx/>
              <a:latin typeface="Aptos" panose="02110004020202020204"/>
              <a:ea typeface="Tahoma"/>
              <a:cs typeface="Tahoma"/>
            </a:endParaRPr>
          </a:p>
        </p:txBody>
      </p:sp>
    </p:spTree>
    <p:extLst>
      <p:ext uri="{BB962C8B-B14F-4D97-AF65-F5344CB8AC3E}">
        <p14:creationId xmlns:p14="http://schemas.microsoft.com/office/powerpoint/2010/main" val="212757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1090613"/>
            <a:ext cx="10058399" cy="5632311"/>
          </a:xfrm>
          <a:prstGeom prst="rect">
            <a:avLst/>
          </a:prstGeom>
          <a:noFill/>
        </p:spPr>
        <p:txBody>
          <a:bodyPr wrap="square" lIns="91440" tIns="45720" rIns="91440" bIns="45720" rtlCol="0" anchor="t">
            <a:spAutoFit/>
          </a:bodyPr>
          <a:lstStyle/>
          <a:p>
            <a:pPr marL="228600" marR="0" lvl="0" indent="-228600" algn="l" defTabSz="914400" rtl="0" eaLnBrk="1" fontAlgn="auto" latinLnBrk="0" hangingPunct="1">
              <a:lnSpc>
                <a:spcPct val="100000"/>
              </a:lnSpc>
              <a:spcBef>
                <a:spcPts val="300"/>
              </a:spcBef>
              <a:spcAft>
                <a:spcPts val="30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Incentives:</a:t>
            </a:r>
            <a:endParaRPr lang="en-US" sz="2000" b="0" i="0" u="none" strike="noStrike" kern="1200" cap="none" spc="0" normalizeH="0" baseline="0" noProof="0" dirty="0">
              <a:ln>
                <a:noFill/>
              </a:ln>
              <a:solidFill>
                <a:srgbClr val="E8E8E8"/>
              </a:solidFill>
              <a:effectLst/>
              <a:uLnTx/>
              <a:uFillTx/>
              <a:latin typeface="Times New Roman"/>
              <a:ea typeface="Tahoma"/>
              <a:cs typeface="Times New Roman"/>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Guaranteed assignment to an appropriate A or C school (only one</a:t>
            </a:r>
            <a:r>
              <a:rPr lang="en-US" sz="2000" dirty="0">
                <a:solidFill>
                  <a:srgbClr val="000000"/>
                </a:solidFill>
                <a:latin typeface="Times New Roman"/>
                <a:cs typeface="Times New Roman"/>
              </a:rPr>
              <a:t>).</a:t>
            </a:r>
            <a:endParaRPr lang="en-US" sz="2000" b="0" i="0" u="none" strike="noStrike" kern="1200" cap="none" spc="0" normalizeH="0" baseline="0" noProof="0" dirty="0">
              <a:ln>
                <a:noFill/>
              </a:ln>
              <a:solidFill>
                <a:srgbClr val="E8E8E8"/>
              </a:solidFill>
              <a:effectLst/>
              <a:uLnTx/>
              <a:uFillTx/>
              <a:latin typeface="Times New Roman"/>
              <a:ea typeface="Tahoma"/>
              <a:cs typeface="Times New Roman"/>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Possible advancement from PO3 to PO2 upon completion of </a:t>
            </a:r>
            <a:r>
              <a:rPr lang="en-US" sz="2000" dirty="0">
                <a:solidFill>
                  <a:srgbClr val="000000"/>
                </a:solidFill>
                <a:latin typeface="Times New Roman"/>
                <a:cs typeface="Times New Roman"/>
              </a:rPr>
              <a:t>"</a:t>
            </a:r>
            <a:r>
              <a:rPr kumimoji="0" lang="en-US" sz="2000" b="0" i="0" u="none" strike="noStrike" kern="1200" cap="none" spc="0" normalizeH="0" baseline="0" noProof="0" dirty="0">
                <a:ln>
                  <a:noFill/>
                </a:ln>
                <a:solidFill>
                  <a:srgbClr val="000000"/>
                </a:solidFill>
                <a:effectLst/>
                <a:uLnTx/>
                <a:uFillTx/>
                <a:latin typeface="Times New Roman"/>
                <a:cs typeface="Times New Roman"/>
              </a:rPr>
              <a:t>C</a:t>
            </a:r>
            <a:r>
              <a:rPr lang="en-US" sz="2000" dirty="0">
                <a:solidFill>
                  <a:srgbClr val="000000"/>
                </a:solidFill>
                <a:latin typeface="Times New Roman"/>
                <a:cs typeface="Times New Roman"/>
              </a:rPr>
              <a:t>"</a:t>
            </a:r>
            <a:r>
              <a:rPr kumimoji="0" lang="en-US" sz="2000" b="0" i="0" u="none" strike="noStrike" kern="1200" cap="none" spc="0" normalizeH="0" baseline="0" noProof="0" dirty="0">
                <a:ln>
                  <a:noFill/>
                </a:ln>
                <a:solidFill>
                  <a:srgbClr val="000000"/>
                </a:solidFill>
                <a:effectLst/>
                <a:uLnTx/>
                <a:uFillTx/>
                <a:latin typeface="Times New Roman"/>
                <a:cs typeface="Times New Roman"/>
              </a:rPr>
              <a:t> school</a:t>
            </a:r>
            <a:r>
              <a:rPr lang="en-US" sz="2000" dirty="0">
                <a:solidFill>
                  <a:srgbClr val="000000"/>
                </a:solidFill>
                <a:latin typeface="Times New Roman"/>
                <a:cs typeface="Times New Roman"/>
              </a:rPr>
              <a:t>.</a:t>
            </a:r>
            <a:endParaRPr lang="en-US" sz="2000" b="0" i="0" u="none" strike="noStrike" kern="1200" cap="none" spc="0" normalizeH="0" baseline="0" noProof="0" dirty="0">
              <a:ln>
                <a:noFill/>
              </a:ln>
              <a:solidFill>
                <a:srgbClr val="E8E8E8"/>
              </a:solidFill>
              <a:effectLst/>
              <a:uLnTx/>
              <a:uFillTx/>
              <a:latin typeface="Times New Roman"/>
              <a:ea typeface="Tahoma"/>
              <a:cs typeface="Times New Roman"/>
            </a:endParaRPr>
          </a:p>
          <a:p>
            <a:pPr marL="685800" lvl="1" indent="-228600">
              <a:spcBef>
                <a:spcPts val="200"/>
              </a:spcBef>
              <a:spcAft>
                <a:spcPts val="200"/>
              </a:spcAft>
              <a:buFont typeface="Arial" panose="020B0604020202020204" pitchFamily="34" charset="0"/>
              <a:buChar char="•"/>
              <a:defRPr/>
            </a:pPr>
            <a:r>
              <a:rPr lang="en-US" sz="2000" dirty="0">
                <a:solidFill>
                  <a:srgbClr val="000000"/>
                </a:solidFill>
                <a:latin typeface="Times New Roman"/>
                <a:ea typeface="+mn-lt"/>
                <a:cs typeface="+mn-lt"/>
              </a:rPr>
              <a:t>Nuclear Note:  At the time of STAR reenlistment, a PO3 who holds a valid nuclear power NEC, or a PO3 who has completed a “C” school or “C” school package which is listed in the current CSL, may be advanced to PO2, if eligible for advancement under reference (c) and having completed 1 year in paygrade E-4. </a:t>
            </a:r>
            <a:endParaRPr lang="en-US" sz="2000" dirty="0">
              <a:solidFill>
                <a:srgbClr val="000000"/>
              </a:solidFill>
              <a:latin typeface="Times New Roman"/>
              <a:cs typeface="Times New Roman"/>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Selective Reenlistment Bonus (SRB) (not guaranteed</a:t>
            </a:r>
            <a:r>
              <a:rPr lang="en-US" sz="2000" dirty="0">
                <a:solidFill>
                  <a:srgbClr val="000000"/>
                </a:solidFill>
                <a:latin typeface="Times New Roman"/>
                <a:cs typeface="Times New Roman"/>
              </a:rPr>
              <a:t>).</a:t>
            </a:r>
            <a:endParaRPr lang="en-US" sz="2000" b="0" i="0" u="none" strike="noStrike" kern="1200" cap="none" spc="0" normalizeH="0" baseline="0" noProof="0" dirty="0">
              <a:ln>
                <a:noFill/>
              </a:ln>
              <a:solidFill>
                <a:srgbClr val="E8E8E8"/>
              </a:solidFill>
              <a:effectLst/>
              <a:uLnTx/>
              <a:uFillTx/>
              <a:latin typeface="Times New Roman"/>
              <a:ea typeface="Tahoma"/>
              <a:cs typeface="Times New Roman"/>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Submit STAR request in NSIPS</a:t>
            </a:r>
            <a:r>
              <a:rPr lang="en-US" sz="2000" dirty="0">
                <a:solidFill>
                  <a:srgbClr val="000000"/>
                </a:solidFill>
                <a:latin typeface="Times New Roman"/>
                <a:ea typeface="Tahoma"/>
                <a:cs typeface="Tahoma"/>
              </a:rPr>
              <a:t>:</a:t>
            </a: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 </a:t>
            </a:r>
            <a:endParaRPr lang="en-US" sz="2000" b="0" i="0" u="none" strike="noStrike" kern="1200" cap="none" spc="0" normalizeH="0" baseline="0" noProof="0" dirty="0">
              <a:ln>
                <a:noFill/>
              </a:ln>
              <a:solidFill>
                <a:srgbClr val="E8E8E8"/>
              </a:solidFill>
              <a:effectLst/>
              <a:uLnTx/>
              <a:uFillTx/>
              <a:latin typeface="Times New Roman"/>
              <a:ea typeface="Tahoma"/>
              <a:cs typeface="Tahoma"/>
            </a:endParaRPr>
          </a:p>
          <a:p>
            <a:pPr marL="685800" marR="0" lvl="1"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NAVPERS 1306/7 is no longer accepted</a:t>
            </a:r>
            <a:r>
              <a:rPr lang="en-US" sz="2000" dirty="0">
                <a:solidFill>
                  <a:srgbClr val="000000"/>
                </a:solidFill>
                <a:latin typeface="Times New Roman"/>
                <a:ea typeface="Tahoma"/>
                <a:cs typeface="Tahoma"/>
              </a:rPr>
              <a:t>.</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685800" marR="0" lvl="2"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NSIPS&gt;Contract Administration&gt;Force Management&gt;Use&gt;Career Options&gt;Create</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New Roman"/>
                <a:ea typeface="Tahoma"/>
                <a:cs typeface="Tahoma"/>
              </a:rPr>
              <a:t>BUPERS-328 will be the final approver and should have request submitted at least 60 days in advance</a:t>
            </a:r>
            <a:r>
              <a:rPr lang="en-US" sz="2000" dirty="0">
                <a:solidFill>
                  <a:srgbClr val="000000"/>
                </a:solidFill>
                <a:latin typeface="Times New Roman"/>
                <a:ea typeface="Tahoma"/>
                <a:cs typeface="Tahoma"/>
              </a:rPr>
              <a:t>.</a:t>
            </a: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228600" marR="0" lvl="0" indent="-2286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endParaRPr lang="en-US" sz="2000" b="0" i="0" u="none" strike="noStrike" kern="1200" cap="none" spc="0" normalizeH="0" baseline="0" noProof="0" dirty="0">
              <a:ln>
                <a:noFill/>
              </a:ln>
              <a:solidFill>
                <a:srgbClr val="000000"/>
              </a:solidFill>
              <a:effectLst/>
              <a:uLnTx/>
              <a:uFillTx/>
              <a:latin typeface="Times New Roman"/>
              <a:ea typeface="Tahoma"/>
              <a:cs typeface="Tahoma"/>
            </a:endParaRP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kumimoji="0" lang="en-US" sz="2000" b="0" i="0" u="none" strike="noStrike" kern="1200" cap="none" spc="0" normalizeH="0" baseline="0" noProof="0">
              <a:ln>
                <a:noFill/>
              </a:ln>
              <a:solidFill>
                <a:srgbClr val="E8E8E8"/>
              </a:solidFill>
              <a:effectLst/>
              <a:uLnTx/>
              <a:uFillTx/>
              <a:latin typeface="Aptos" panose="02110004020202020204"/>
              <a:ea typeface="Tahoma"/>
              <a:cs typeface="Tahoma"/>
            </a:endParaRP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kumimoji="0" lang="en-US" sz="2000" b="0" i="0" u="none" strike="noStrike" kern="1200" cap="none" spc="0" normalizeH="0" baseline="0" noProof="0">
              <a:ln>
                <a:noFill/>
              </a:ln>
              <a:solidFill>
                <a:srgbClr val="E8E8E8"/>
              </a:solidFill>
              <a:effectLst/>
              <a:uLnTx/>
              <a:uFillTx/>
              <a:latin typeface="Aptos" panose="02110004020202020204"/>
              <a:ea typeface="Tahoma"/>
              <a:cs typeface="Tahoma"/>
            </a:endParaRPr>
          </a:p>
        </p:txBody>
      </p:sp>
      <p:sp>
        <p:nvSpPr>
          <p:cNvPr id="7" name="Title 1">
            <a:extLst>
              <a:ext uri="{FF2B5EF4-FFF2-40B4-BE49-F238E27FC236}">
                <a16:creationId xmlns:a16="http://schemas.microsoft.com/office/drawing/2014/main" id="{963AC1FE-7F7E-FAE9-371B-DF781E26EE8D}"/>
              </a:ext>
            </a:extLst>
          </p:cNvPr>
          <p:cNvSpPr>
            <a:spLocks noGrp="1"/>
          </p:cNvSpPr>
          <p:nvPr>
            <p:ph type="title"/>
          </p:nvPr>
        </p:nvSpPr>
        <p:spPr>
          <a:xfrm>
            <a:off x="-3366" y="0"/>
            <a:ext cx="12198732" cy="1325563"/>
          </a:xfrm>
        </p:spPr>
        <p:txBody>
          <a:bodyPr>
            <a:normAutofit/>
          </a:bodyPr>
          <a:lstStyle/>
          <a:p>
            <a:pPr algn="ctr"/>
            <a:r>
              <a:rPr lang="en-US" sz="3200" b="1" i="0" dirty="0">
                <a:solidFill>
                  <a:srgbClr val="000000"/>
                </a:solidFill>
                <a:latin typeface="Times New Roman"/>
                <a:cs typeface="Times New Roman"/>
              </a:rPr>
              <a:t>Selective Training and Reenlistment </a:t>
            </a:r>
            <a:br>
              <a:rPr lang="en-US" sz="2800" dirty="0">
                <a:solidFill>
                  <a:srgbClr val="000000"/>
                </a:solidFill>
                <a:latin typeface="Calibri"/>
              </a:rPr>
            </a:br>
            <a:r>
              <a:rPr lang="en-US" sz="2000" b="0" i="0" dirty="0">
                <a:solidFill>
                  <a:srgbClr val="000000"/>
                </a:solidFill>
                <a:latin typeface="Times New Roman"/>
                <a:cs typeface="Times New Roman"/>
              </a:rPr>
              <a:t>(STAR)</a:t>
            </a:r>
            <a:endParaRPr lang="en-US" sz="2000" b="0" i="0" dirty="0">
              <a:solidFill>
                <a:srgbClr val="000000"/>
              </a:solidFill>
              <a:latin typeface="Calibri"/>
              <a:ea typeface="Calibri"/>
              <a:cs typeface="Calibri"/>
            </a:endParaRPr>
          </a:p>
        </p:txBody>
      </p:sp>
    </p:spTree>
    <p:extLst>
      <p:ext uri="{BB962C8B-B14F-4D97-AF65-F5344CB8AC3E}">
        <p14:creationId xmlns:p14="http://schemas.microsoft.com/office/powerpoint/2010/main" val="3167366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27" y="3859"/>
            <a:ext cx="12197254" cy="1236115"/>
          </a:xfrm>
        </p:spPr>
        <p:txBody>
          <a:bodyPr>
            <a:normAutofit/>
          </a:bodyPr>
          <a:lstStyle/>
          <a:p>
            <a:pPr algn="ctr"/>
            <a:r>
              <a:rPr lang="en-US" sz="3200" b="1" i="0" dirty="0">
                <a:solidFill>
                  <a:srgbClr val="000000"/>
                </a:solidFill>
                <a:latin typeface="Times New Roman"/>
                <a:ea typeface="Tahoma"/>
                <a:cs typeface="Tahoma"/>
              </a:rPr>
              <a:t>Special Duty Assignment Pay</a:t>
            </a:r>
            <a:br>
              <a:rPr lang="en-US" sz="3200" b="1" dirty="0">
                <a:solidFill>
                  <a:srgbClr val="000000"/>
                </a:solidFill>
                <a:latin typeface="Times New Roman"/>
                <a:ea typeface="Tahoma"/>
                <a:cs typeface="Tahoma"/>
              </a:rPr>
            </a:br>
            <a:r>
              <a:rPr lang="en-US" sz="2000" dirty="0">
                <a:solidFill>
                  <a:srgbClr val="000000"/>
                </a:solidFill>
                <a:latin typeface="Times New Roman"/>
                <a:ea typeface="Tahoma"/>
                <a:cs typeface="Tahoma"/>
              </a:rPr>
              <a:t>(SDAP)</a:t>
            </a:r>
            <a:endParaRPr lang="en-US" sz="2000" i="0" dirty="0">
              <a:solidFill>
                <a:srgbClr val="000000"/>
              </a:solidFill>
              <a:latin typeface="Times New Roman"/>
              <a:ea typeface="Tahoma"/>
              <a:cs typeface="Tahoma"/>
            </a:endParaRPr>
          </a:p>
        </p:txBody>
      </p:sp>
      <p:sp>
        <p:nvSpPr>
          <p:cNvPr id="5" name="Content Placeholder 4"/>
          <p:cNvSpPr>
            <a:spLocks noGrp="1"/>
          </p:cNvSpPr>
          <p:nvPr>
            <p:ph idx="1"/>
          </p:nvPr>
        </p:nvSpPr>
        <p:spPr>
          <a:xfrm>
            <a:off x="838200" y="1371600"/>
            <a:ext cx="10515600" cy="4351338"/>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SDAP is a monthly pay used to help obtain high quality enlisted personnel for designated special duty assignments that are considered extremely difficult or involve an unusual degree of responsibility</a:t>
            </a:r>
            <a:endParaRPr lang="en-US" sz="2000" b="0" i="0">
              <a:solidFill>
                <a:srgbClr val="000000"/>
              </a:solidFill>
              <a:latin typeface="Times New Roman"/>
              <a:ea typeface="Calibri"/>
              <a:cs typeface="Times New Roman"/>
            </a:endParaRPr>
          </a:p>
          <a:p>
            <a:pPr>
              <a:lnSpc>
                <a:spcPct val="100000"/>
              </a:lnSpc>
              <a:spcBef>
                <a:spcPts val="1200"/>
              </a:spcBef>
              <a:spcAft>
                <a:spcPts val="300"/>
              </a:spcAft>
            </a:pPr>
            <a:r>
              <a:rPr lang="en-US" sz="2000" b="0" i="0" dirty="0">
                <a:solidFill>
                  <a:srgbClr val="000000"/>
                </a:solidFill>
                <a:latin typeface="Times New Roman"/>
                <a:cs typeface="Times New Roman"/>
              </a:rPr>
              <a:t>Reference</a:t>
            </a:r>
            <a:endParaRPr lang="en-US" sz="2000">
              <a:latin typeface="Times New Roman"/>
              <a:ea typeface="Tahoma"/>
              <a:cs typeface="Times New Roman"/>
            </a:endParaRPr>
          </a:p>
          <a:p>
            <a:pPr marL="571500" lvl="2">
              <a:lnSpc>
                <a:spcPct val="100000"/>
              </a:lnSpc>
              <a:spcBef>
                <a:spcPts val="0"/>
              </a:spcBef>
            </a:pPr>
            <a:r>
              <a:rPr lang="en-US" sz="2000" b="0" i="0" dirty="0">
                <a:solidFill>
                  <a:srgbClr val="000000"/>
                </a:solidFill>
                <a:latin typeface="Times New Roman"/>
                <a:cs typeface="Times New Roman"/>
              </a:rPr>
              <a:t>OPNAVINST </a:t>
            </a:r>
            <a:r>
              <a:rPr lang="en-US" dirty="0">
                <a:solidFill>
                  <a:srgbClr val="000000"/>
                </a:solidFill>
                <a:latin typeface="Times New Roman"/>
                <a:cs typeface="Times New Roman"/>
              </a:rPr>
              <a:t>1160.6C</a:t>
            </a:r>
            <a:endParaRPr lang="en-US">
              <a:latin typeface="Times New Roman"/>
              <a:ea typeface="Tahoma"/>
              <a:cs typeface="Times New Roman"/>
            </a:endParaRPr>
          </a:p>
          <a:p>
            <a:pPr marL="571500" lvl="2">
              <a:lnSpc>
                <a:spcPct val="100000"/>
              </a:lnSpc>
              <a:spcBef>
                <a:spcPts val="0"/>
              </a:spcBef>
            </a:pPr>
            <a:r>
              <a:rPr lang="en-US" dirty="0">
                <a:solidFill>
                  <a:srgbClr val="000000"/>
                </a:solidFill>
                <a:latin typeface="Times New Roman"/>
                <a:ea typeface="+mn-lt"/>
                <a:cs typeface="+mn-lt"/>
                <a:hlinkClick r:id="rId3"/>
              </a:rPr>
              <a:t>https://www.mynavyhr.navy.mil/References/Pay-Benefits/SDAP/</a:t>
            </a:r>
            <a:endParaRPr lang="en-US" sz="1900" dirty="0">
              <a:latin typeface="Times New Roman"/>
              <a:ea typeface="Tahoma"/>
              <a:cs typeface="Tahoma"/>
            </a:endParaRPr>
          </a:p>
          <a:p>
            <a:pPr marL="571500" lvl="2">
              <a:lnSpc>
                <a:spcPct val="100000"/>
              </a:lnSpc>
              <a:spcBef>
                <a:spcPts val="0"/>
              </a:spcBef>
            </a:pPr>
            <a:endParaRPr lang="en-US" dirty="0"/>
          </a:p>
          <a:p>
            <a:endParaRPr lang="en-US"/>
          </a:p>
        </p:txBody>
      </p:sp>
    </p:spTree>
    <p:extLst>
      <p:ext uri="{BB962C8B-B14F-4D97-AF65-F5344CB8AC3E}">
        <p14:creationId xmlns:p14="http://schemas.microsoft.com/office/powerpoint/2010/main" val="2177048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59532"/>
            <a:ext cx="10058400" cy="4578856"/>
          </a:xfrm>
        </p:spPr>
        <p:txBody>
          <a:bodyPr vert="horz" lIns="91440" tIns="45720" rIns="91440" bIns="45720" rtlCol="0" anchor="t">
            <a:normAutofit/>
          </a:bodyPr>
          <a:lstStyle/>
          <a:p>
            <a:pPr>
              <a:lnSpc>
                <a:spcPct val="100000"/>
              </a:lnSpc>
              <a:spcBef>
                <a:spcPts val="600"/>
              </a:spcBef>
              <a:spcAft>
                <a:spcPts val="600"/>
              </a:spcAft>
            </a:pPr>
            <a:r>
              <a:rPr lang="en-US" sz="2000" b="0" i="0" dirty="0">
                <a:solidFill>
                  <a:srgbClr val="000000"/>
                </a:solidFill>
                <a:latin typeface="Times New Roman"/>
                <a:cs typeface="Times New Roman"/>
              </a:rPr>
              <a:t>Serving in pay grade E-3 or higher</a:t>
            </a:r>
            <a:endParaRPr lang="en-US" sz="2000" b="0" i="0">
              <a:solidFill>
                <a:srgbClr val="000000"/>
              </a:solidFill>
              <a:latin typeface="Times New Roman"/>
              <a:cs typeface="Times New Roman"/>
            </a:endParaRPr>
          </a:p>
          <a:p>
            <a:pPr>
              <a:lnSpc>
                <a:spcPct val="100000"/>
              </a:lnSpc>
              <a:spcBef>
                <a:spcPts val="600"/>
              </a:spcBef>
              <a:spcAft>
                <a:spcPts val="600"/>
              </a:spcAft>
            </a:pPr>
            <a:r>
              <a:rPr lang="en-US" sz="2000" b="0" i="0" dirty="0">
                <a:solidFill>
                  <a:srgbClr val="000000"/>
                </a:solidFill>
                <a:latin typeface="Times New Roman"/>
                <a:cs typeface="Times New Roman"/>
              </a:rPr>
              <a:t>Approved in writing by the CO as fully qualified and serving in a qualified special duty assignment</a:t>
            </a:r>
            <a:r>
              <a:rPr lang="en-US" sz="2000" dirty="0">
                <a:solidFill>
                  <a:srgbClr val="000000"/>
                </a:solidFill>
                <a:latin typeface="Times New Roman"/>
                <a:cs typeface="Times New Roman"/>
              </a:rPr>
              <a:t>. (Annual Command SDAP Certification)</a:t>
            </a:r>
            <a:endParaRPr lang="en-US" sz="2000" dirty="0">
              <a:latin typeface="Times New Roman"/>
              <a:ea typeface="Tahoma"/>
              <a:cs typeface="Times New Roman"/>
            </a:endParaRPr>
          </a:p>
          <a:p>
            <a:pPr>
              <a:lnSpc>
                <a:spcPct val="100000"/>
              </a:lnSpc>
              <a:spcBef>
                <a:spcPts val="600"/>
              </a:spcBef>
              <a:spcAft>
                <a:spcPts val="600"/>
              </a:spcAft>
            </a:pPr>
            <a:r>
              <a:rPr lang="en-US" sz="2000" b="0" i="0" dirty="0">
                <a:solidFill>
                  <a:srgbClr val="000000"/>
                </a:solidFill>
                <a:latin typeface="Times New Roman"/>
                <a:cs typeface="Times New Roman"/>
              </a:rPr>
              <a:t>Assigned to and working in a billet identified as a special duty assignment on the most recent SDAP eligibility list</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600"/>
              </a:spcBef>
              <a:spcAft>
                <a:spcPts val="600"/>
              </a:spcAft>
            </a:pPr>
            <a:r>
              <a:rPr lang="en-US" sz="2000" b="0" i="0" dirty="0">
                <a:solidFill>
                  <a:srgbClr val="000000"/>
                </a:solidFill>
                <a:latin typeface="Times New Roman"/>
                <a:cs typeface="Times New Roman"/>
              </a:rPr>
              <a:t>Special duty assignments requiring an NEC, the member must have the NEC prior to receiving SDAP</a:t>
            </a:r>
            <a:r>
              <a:rPr lang="en-US" sz="2000" dirty="0">
                <a:solidFill>
                  <a:srgbClr val="000000"/>
                </a:solidFill>
                <a:latin typeface="Times New Roman"/>
                <a:cs typeface="Times New Roman"/>
              </a:rPr>
              <a:t>.</a:t>
            </a:r>
            <a:endParaRPr lang="en-US" dirty="0">
              <a:latin typeface="Times New Roman"/>
              <a:ea typeface="Tahoma"/>
              <a:cs typeface="Times New Roman"/>
            </a:endParaRPr>
          </a:p>
        </p:txBody>
      </p:sp>
      <p:sp>
        <p:nvSpPr>
          <p:cNvPr id="7" name="Title 3">
            <a:extLst>
              <a:ext uri="{FF2B5EF4-FFF2-40B4-BE49-F238E27FC236}">
                <a16:creationId xmlns:a16="http://schemas.microsoft.com/office/drawing/2014/main" id="{0412FFD0-7847-39E3-96A5-5BCB9A03510C}"/>
              </a:ext>
            </a:extLst>
          </p:cNvPr>
          <p:cNvSpPr>
            <a:spLocks noGrp="1"/>
          </p:cNvSpPr>
          <p:nvPr>
            <p:ph type="title"/>
          </p:nvPr>
        </p:nvSpPr>
        <p:spPr>
          <a:xfrm>
            <a:off x="-2627" y="3859"/>
            <a:ext cx="12197254" cy="1236115"/>
          </a:xfrm>
        </p:spPr>
        <p:txBody>
          <a:bodyPr>
            <a:normAutofit/>
          </a:bodyPr>
          <a:lstStyle/>
          <a:p>
            <a:pPr algn="ctr"/>
            <a:r>
              <a:rPr lang="en-US" sz="3200" b="1" i="0" dirty="0">
                <a:solidFill>
                  <a:srgbClr val="000000"/>
                </a:solidFill>
                <a:latin typeface="Times New Roman"/>
                <a:ea typeface="Tahoma"/>
                <a:cs typeface="Tahoma"/>
              </a:rPr>
              <a:t>Special Duty Assignment Pay</a:t>
            </a:r>
            <a:br>
              <a:rPr lang="en-US" sz="3200" b="1" dirty="0">
                <a:solidFill>
                  <a:srgbClr val="000000"/>
                </a:solidFill>
                <a:latin typeface="Times New Roman"/>
                <a:ea typeface="Tahoma"/>
                <a:cs typeface="Tahoma"/>
              </a:rPr>
            </a:br>
            <a:r>
              <a:rPr lang="en-US" sz="2000" dirty="0">
                <a:solidFill>
                  <a:srgbClr val="000000"/>
                </a:solidFill>
                <a:latin typeface="Times New Roman"/>
                <a:ea typeface="Tahoma"/>
                <a:cs typeface="Tahoma"/>
              </a:rPr>
              <a:t>Eligibility</a:t>
            </a:r>
            <a:endParaRPr lang="en-US" sz="2000" i="0" dirty="0">
              <a:solidFill>
                <a:srgbClr val="000000"/>
              </a:solidFill>
              <a:latin typeface="Times New Roman"/>
              <a:ea typeface="Tahoma"/>
              <a:cs typeface="Tahoma"/>
            </a:endParaRPr>
          </a:p>
        </p:txBody>
      </p:sp>
    </p:spTree>
    <p:extLst>
      <p:ext uri="{BB962C8B-B14F-4D97-AF65-F5344CB8AC3E}">
        <p14:creationId xmlns:p14="http://schemas.microsoft.com/office/powerpoint/2010/main" val="2802586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711739"/>
            <a:ext cx="10058400" cy="1681635"/>
          </a:xfrm>
        </p:spPr>
        <p:txBody>
          <a:bodyPr vert="horz" lIns="91440" tIns="45720" rIns="91440" bIns="45720" rtlCol="0" anchor="t">
            <a:normAutofit/>
          </a:bodyPr>
          <a:lstStyle/>
          <a:p>
            <a:pPr lvl="1"/>
            <a:r>
              <a:rPr lang="en-US" sz="2000" b="0" i="0" dirty="0">
                <a:solidFill>
                  <a:srgbClr val="000000"/>
                </a:solidFill>
                <a:latin typeface="Times New Roman" panose="02020603050405020304" pitchFamily="18" charset="0"/>
                <a:cs typeface="Times New Roman" panose="02020603050405020304" pitchFamily="18" charset="0"/>
              </a:rPr>
              <a:t>SDAP payment rates are in $75 increments and </a:t>
            </a:r>
            <a:r>
              <a:rPr lang="en-US" sz="2000" dirty="0">
                <a:solidFill>
                  <a:srgbClr val="000000"/>
                </a:solidFill>
                <a:latin typeface="Times New Roman" panose="02020603050405020304" pitchFamily="18" charset="0"/>
                <a:cs typeface="Times New Roman" panose="02020603050405020304" pitchFamily="18" charset="0"/>
              </a:rPr>
              <a:t>require command</a:t>
            </a:r>
            <a:r>
              <a:rPr lang="en-US" sz="2000" b="0" i="0" dirty="0">
                <a:solidFill>
                  <a:srgbClr val="000000"/>
                </a:solidFill>
                <a:latin typeface="Times New Roman" panose="02020603050405020304" pitchFamily="18" charset="0"/>
                <a:cs typeface="Times New Roman" panose="02020603050405020304" pitchFamily="18" charset="0"/>
              </a:rPr>
              <a:t> annual recertification</a:t>
            </a:r>
            <a:r>
              <a:rPr lang="en-US" sz="2000" dirty="0">
                <a:solidFill>
                  <a:srgbClr val="000000"/>
                </a:solidFill>
                <a:latin typeface="Calibri"/>
              </a:rPr>
              <a:t>.</a:t>
            </a:r>
            <a:endParaRPr lang="en-US" dirty="0">
              <a:ea typeface="Tahoma"/>
              <a:cs typeface="Tahoma"/>
            </a:endParaRPr>
          </a:p>
        </p:txBody>
      </p:sp>
      <p:graphicFrame>
        <p:nvGraphicFramePr>
          <p:cNvPr id="4" name="Table 3">
            <a:extLst>
              <a:ext uri="{FF2B5EF4-FFF2-40B4-BE49-F238E27FC236}">
                <a16:creationId xmlns:a16="http://schemas.microsoft.com/office/drawing/2014/main" id="{503A8397-686B-F6B6-930D-1BEA316F0BD4}"/>
              </a:ext>
            </a:extLst>
          </p:cNvPr>
          <p:cNvGraphicFramePr>
            <a:graphicFrameLocks noGrp="1"/>
          </p:cNvGraphicFramePr>
          <p:nvPr>
            <p:extLst>
              <p:ext uri="{D42A27DB-BD31-4B8C-83A1-F6EECF244321}">
                <p14:modId xmlns:p14="http://schemas.microsoft.com/office/powerpoint/2010/main" val="3094892572"/>
              </p:ext>
            </p:extLst>
          </p:nvPr>
        </p:nvGraphicFramePr>
        <p:xfrm>
          <a:off x="2884557" y="2210207"/>
          <a:ext cx="6400800" cy="2514600"/>
        </p:xfrm>
        <a:graphic>
          <a:graphicData uri="http://schemas.openxmlformats.org/drawingml/2006/table">
            <a:tbl>
              <a:tblPr/>
              <a:tblGrid>
                <a:gridCol w="3200403">
                  <a:extLst>
                    <a:ext uri="{9D8B030D-6E8A-4147-A177-3AD203B41FA5}">
                      <a16:colId xmlns:a16="http://schemas.microsoft.com/office/drawing/2014/main" val="2799403765"/>
                    </a:ext>
                  </a:extLst>
                </a:gridCol>
                <a:gridCol w="3200397">
                  <a:extLst>
                    <a:ext uri="{9D8B030D-6E8A-4147-A177-3AD203B41FA5}">
                      <a16:colId xmlns:a16="http://schemas.microsoft.com/office/drawing/2014/main" val="789532303"/>
                    </a:ext>
                  </a:extLst>
                </a:gridCol>
              </a:tblGrid>
              <a:tr h="285423">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Level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Monthly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184269549"/>
                  </a:ext>
                </a:extLst>
              </a:tr>
              <a:tr h="285423">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SD-1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$75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1404953"/>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SD-2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$150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40281572"/>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SD-3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$225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6144001"/>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SD-4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$300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7303302"/>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SD-5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$375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9485459"/>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SD-6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$450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2228729"/>
                  </a:ext>
                </a:extLst>
              </a:tr>
              <a:tr h="285423">
                <a:tc>
                  <a:txBody>
                    <a:bodyPr/>
                    <a:lstStyle/>
                    <a:p>
                      <a:pPr algn="ctr" fontAlgn="ctr"/>
                      <a:r>
                        <a:rPr lang="en-US" sz="2000" b="0" i="0" u="none" strike="noStrike">
                          <a:solidFill>
                            <a:srgbClr val="000000"/>
                          </a:solidFill>
                          <a:effectLst/>
                          <a:latin typeface="Times New Roman" panose="02020603050405020304" pitchFamily="18" charset="0"/>
                          <a:cs typeface="Times New Roman" panose="02020603050405020304" pitchFamily="18" charset="0"/>
                        </a:rPr>
                        <a:t> SD-7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Times New Roman" panose="02020603050405020304" pitchFamily="18" charset="0"/>
                          <a:cs typeface="Times New Roman" panose="02020603050405020304" pitchFamily="18" charset="0"/>
                        </a:rPr>
                        <a:t>$525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44669300"/>
                  </a:ext>
                </a:extLst>
              </a:tr>
            </a:tbl>
          </a:graphicData>
        </a:graphic>
      </p:graphicFrame>
      <p:sp>
        <p:nvSpPr>
          <p:cNvPr id="8" name="Title 3">
            <a:extLst>
              <a:ext uri="{FF2B5EF4-FFF2-40B4-BE49-F238E27FC236}">
                <a16:creationId xmlns:a16="http://schemas.microsoft.com/office/drawing/2014/main" id="{1F92B37B-9B8D-FBA6-F76A-51F491E5CE29}"/>
              </a:ext>
            </a:extLst>
          </p:cNvPr>
          <p:cNvSpPr>
            <a:spLocks noGrp="1"/>
          </p:cNvSpPr>
          <p:nvPr>
            <p:ph type="title"/>
          </p:nvPr>
        </p:nvSpPr>
        <p:spPr>
          <a:xfrm>
            <a:off x="-2627" y="3859"/>
            <a:ext cx="12197254" cy="1236115"/>
          </a:xfrm>
        </p:spPr>
        <p:txBody>
          <a:bodyPr>
            <a:normAutofit/>
          </a:bodyPr>
          <a:lstStyle/>
          <a:p>
            <a:pPr algn="ctr"/>
            <a:r>
              <a:rPr lang="en-US" sz="3200" b="1" i="0" dirty="0">
                <a:solidFill>
                  <a:srgbClr val="000000"/>
                </a:solidFill>
                <a:latin typeface="Times New Roman"/>
                <a:ea typeface="Tahoma"/>
                <a:cs typeface="Tahoma"/>
              </a:rPr>
              <a:t>Special Duty Assignment Pay</a:t>
            </a:r>
            <a:br>
              <a:rPr lang="en-US" sz="3200" b="1" dirty="0">
                <a:solidFill>
                  <a:srgbClr val="000000"/>
                </a:solidFill>
                <a:latin typeface="Times New Roman"/>
                <a:ea typeface="Tahoma"/>
                <a:cs typeface="Tahoma"/>
              </a:rPr>
            </a:br>
            <a:r>
              <a:rPr lang="en-US" sz="2000" dirty="0">
                <a:solidFill>
                  <a:srgbClr val="000000"/>
                </a:solidFill>
                <a:latin typeface="Times New Roman"/>
                <a:ea typeface="Tahoma"/>
                <a:cs typeface="Tahoma"/>
              </a:rPr>
              <a:t>Pay levels</a:t>
            </a:r>
            <a:endParaRPr lang="en-US" sz="2000" i="0" dirty="0">
              <a:solidFill>
                <a:srgbClr val="000000"/>
              </a:solidFill>
              <a:latin typeface="Times New Roman"/>
              <a:ea typeface="Tahoma"/>
              <a:cs typeface="Tahoma"/>
            </a:endParaRPr>
          </a:p>
        </p:txBody>
      </p:sp>
    </p:spTree>
    <p:extLst>
      <p:ext uri="{BB962C8B-B14F-4D97-AF65-F5344CB8AC3E}">
        <p14:creationId xmlns:p14="http://schemas.microsoft.com/office/powerpoint/2010/main" val="2160364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0" y="-1104"/>
            <a:ext cx="12190660" cy="1402867"/>
          </a:xfrm>
        </p:spPr>
        <p:txBody>
          <a:bodyPr>
            <a:normAutofit/>
          </a:bodyPr>
          <a:lstStyle/>
          <a:p>
            <a:pPr algn="ctr"/>
            <a:r>
              <a:rPr lang="en-US" sz="3200" b="1" i="0" dirty="0">
                <a:solidFill>
                  <a:srgbClr val="000000"/>
                </a:solidFill>
                <a:latin typeface="Times New Roman"/>
                <a:cs typeface="Times New Roman"/>
              </a:rPr>
              <a:t>Sea Duty Incentive Pay</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(SDIP) </a:t>
            </a:r>
            <a:endParaRPr lang="en-US" sz="2000" dirty="0">
              <a:latin typeface="Times New Roman"/>
              <a:cs typeface="Times New Roman"/>
            </a:endParaRPr>
          </a:p>
        </p:txBody>
      </p:sp>
      <p:sp>
        <p:nvSpPr>
          <p:cNvPr id="7" name="Content Placeholder 6"/>
          <p:cNvSpPr>
            <a:spLocks noGrp="1"/>
          </p:cNvSpPr>
          <p:nvPr>
            <p:ph idx="1"/>
          </p:nvPr>
        </p:nvSpPr>
        <p:spPr>
          <a:xfrm>
            <a:off x="1066800" y="1322855"/>
            <a:ext cx="10058400" cy="4807121"/>
          </a:xfrm>
        </p:spPr>
        <p:txBody>
          <a:bodyPr vert="horz" lIns="91440" tIns="45720" rIns="91440" bIns="45720" rtlCol="0" anchor="t">
            <a:normAutofit/>
          </a:bodyPr>
          <a:lstStyle/>
          <a:p>
            <a:pPr>
              <a:lnSpc>
                <a:spcPct val="100000"/>
              </a:lnSpc>
              <a:spcBef>
                <a:spcPts val="0"/>
              </a:spcBef>
            </a:pPr>
            <a:r>
              <a:rPr lang="en-US" sz="2000" b="0" i="0" dirty="0">
                <a:solidFill>
                  <a:srgbClr val="000000"/>
                </a:solidFill>
                <a:latin typeface="Times New Roman"/>
                <a:cs typeface="Times New Roman"/>
              </a:rPr>
              <a:t>Reference</a:t>
            </a:r>
            <a:r>
              <a:rPr lang="en-US" sz="2000" dirty="0">
                <a:solidFill>
                  <a:srgbClr val="000000"/>
                </a:solidFill>
                <a:latin typeface="Times New Roman"/>
                <a:cs typeface="Times New Roman"/>
              </a:rPr>
              <a:t>:</a:t>
            </a:r>
            <a:endParaRPr lang="en-US" sz="2000" dirty="0">
              <a:latin typeface="Times New Roman"/>
              <a:cs typeface="Times New Roman"/>
            </a:endParaRPr>
          </a:p>
          <a:p>
            <a:pPr marL="571500" lvl="1">
              <a:lnSpc>
                <a:spcPct val="100000"/>
              </a:lnSpc>
              <a:spcBef>
                <a:spcPts val="0"/>
              </a:spcBef>
              <a:spcAft>
                <a:spcPts val="600"/>
              </a:spcAft>
            </a:pPr>
            <a:r>
              <a:rPr lang="en-US" sz="2000" b="0" i="0" dirty="0">
                <a:solidFill>
                  <a:srgbClr val="000000"/>
                </a:solidFill>
                <a:latin typeface="Times New Roman"/>
                <a:cs typeface="Times New Roman"/>
              </a:rPr>
              <a:t>Policy Decision Memo 002-21</a:t>
            </a:r>
            <a:endParaRPr lang="en-US" sz="2000">
              <a:solidFill>
                <a:schemeClr val="accent3"/>
              </a:solidFill>
              <a:latin typeface="Times New Roman"/>
              <a:ea typeface="Tahoma"/>
              <a:cs typeface="Times New Roman"/>
            </a:endParaRPr>
          </a:p>
          <a:p>
            <a:pPr marL="228600" lvl="1">
              <a:lnSpc>
                <a:spcPct val="100000"/>
              </a:lnSpc>
              <a:spcBef>
                <a:spcPts val="600"/>
              </a:spcBef>
              <a:spcAft>
                <a:spcPts val="600"/>
              </a:spcAft>
            </a:pPr>
            <a:r>
              <a:rPr lang="en-US" sz="2000" dirty="0">
                <a:solidFill>
                  <a:srgbClr val="000000"/>
                </a:solidFill>
                <a:latin typeface="Times New Roman"/>
                <a:cs typeface="Times New Roman"/>
              </a:rPr>
              <a:t>Responsible office: PERS-40DD</a:t>
            </a:r>
            <a:endParaRPr lang="en-US" sz="2000" dirty="0">
              <a:solidFill>
                <a:schemeClr val="accent3"/>
              </a:solidFill>
              <a:latin typeface="Times New Roman"/>
              <a:ea typeface="Tahoma"/>
              <a:cs typeface="Times New Roman"/>
            </a:endParaRPr>
          </a:p>
          <a:p>
            <a:pPr>
              <a:lnSpc>
                <a:spcPct val="100000"/>
              </a:lnSpc>
              <a:spcBef>
                <a:spcPts val="600"/>
              </a:spcBef>
            </a:pPr>
            <a:r>
              <a:rPr lang="en-US" sz="2000" dirty="0">
                <a:solidFill>
                  <a:srgbClr val="000000"/>
                </a:solidFill>
                <a:latin typeface="Times New Roman"/>
                <a:cs typeface="Times New Roman"/>
              </a:rPr>
              <a:t>Created to</a:t>
            </a:r>
            <a:r>
              <a:rPr lang="en-US" sz="2000" b="0" i="0" dirty="0">
                <a:solidFill>
                  <a:srgbClr val="000000"/>
                </a:solidFill>
                <a:latin typeface="Times New Roman"/>
                <a:cs typeface="Times New Roman"/>
              </a:rPr>
              <a:t> improve sea duty manning</a:t>
            </a:r>
            <a:r>
              <a:rPr lang="en-US" sz="2000" dirty="0">
                <a:solidFill>
                  <a:srgbClr val="000000"/>
                </a:solidFill>
                <a:latin typeface="Times New Roman"/>
                <a:cs typeface="Times New Roman"/>
              </a:rPr>
              <a:t> levels. </a:t>
            </a:r>
            <a:r>
              <a:rPr lang="en-US" sz="2000" b="0" i="0" dirty="0">
                <a:solidFill>
                  <a:srgbClr val="000000"/>
                </a:solidFill>
                <a:latin typeface="Times New Roman"/>
                <a:cs typeface="Times New Roman"/>
              </a:rPr>
              <a:t> Navy established SDIP to help harness the talent, energy and motivation of the all-volunteer force</a:t>
            </a:r>
            <a:r>
              <a:rPr lang="en-US" sz="2000" dirty="0">
                <a:solidFill>
                  <a:srgbClr val="000000"/>
                </a:solidFill>
                <a:latin typeface="Times New Roman"/>
                <a:cs typeface="Times New Roman"/>
              </a:rPr>
              <a:t> to remain and curtail shore-duty and return to Sea duty billets. </a:t>
            </a:r>
            <a:endParaRPr lang="en-US" sz="2000">
              <a:latin typeface="Times New Roman"/>
              <a:ea typeface="Tahoma"/>
              <a:cs typeface="Times New Roman"/>
            </a:endParaRPr>
          </a:p>
          <a:p>
            <a:pPr>
              <a:lnSpc>
                <a:spcPct val="100000"/>
              </a:lnSpc>
              <a:spcBef>
                <a:spcPts val="600"/>
              </a:spcBef>
            </a:pPr>
            <a:r>
              <a:rPr lang="en-US" sz="2000" dirty="0">
                <a:latin typeface="Times New Roman"/>
                <a:cs typeface="Times New Roman"/>
              </a:rPr>
              <a:t>Three Types of SDIP: </a:t>
            </a:r>
          </a:p>
          <a:p>
            <a:pPr lvl="1">
              <a:lnSpc>
                <a:spcPct val="100000"/>
              </a:lnSpc>
              <a:spcBef>
                <a:spcPts val="600"/>
              </a:spcBef>
            </a:pPr>
            <a:r>
              <a:rPr lang="en-US" sz="2000" dirty="0">
                <a:latin typeface="Times New Roman"/>
                <a:cs typeface="Times New Roman"/>
              </a:rPr>
              <a:t>SDIP-E:  Extension</a:t>
            </a:r>
          </a:p>
          <a:p>
            <a:pPr lvl="1">
              <a:lnSpc>
                <a:spcPct val="100000"/>
              </a:lnSpc>
              <a:spcBef>
                <a:spcPts val="600"/>
              </a:spcBef>
            </a:pPr>
            <a:r>
              <a:rPr lang="en-US" sz="2000" dirty="0">
                <a:latin typeface="Times New Roman"/>
                <a:cs typeface="Times New Roman"/>
              </a:rPr>
              <a:t>SDIP-B:  Back-to-back Sea duty</a:t>
            </a:r>
          </a:p>
          <a:p>
            <a:pPr lvl="1">
              <a:lnSpc>
                <a:spcPct val="100000"/>
              </a:lnSpc>
              <a:spcBef>
                <a:spcPts val="600"/>
              </a:spcBef>
            </a:pPr>
            <a:r>
              <a:rPr lang="en-US" sz="2000" dirty="0">
                <a:latin typeface="Times New Roman"/>
                <a:cs typeface="Times New Roman"/>
              </a:rPr>
              <a:t>SDIP-C:  Shore duty Curtailment</a:t>
            </a:r>
          </a:p>
          <a:p>
            <a:endParaRPr lang="en-US"/>
          </a:p>
          <a:p>
            <a:endParaRPr lang="en-US"/>
          </a:p>
        </p:txBody>
      </p:sp>
    </p:spTree>
    <p:extLst>
      <p:ext uri="{BB962C8B-B14F-4D97-AF65-F5344CB8AC3E}">
        <p14:creationId xmlns:p14="http://schemas.microsoft.com/office/powerpoint/2010/main" val="1546550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04" y="-4555"/>
            <a:ext cx="12194208" cy="1358693"/>
          </a:xfrm>
        </p:spPr>
        <p:txBody>
          <a:bodyPr>
            <a:normAutofit/>
          </a:bodyPr>
          <a:lstStyle/>
          <a:p>
            <a:pPr algn="ctr"/>
            <a:r>
              <a:rPr lang="en-US" sz="3200" b="1" i="0" dirty="0">
                <a:solidFill>
                  <a:srgbClr val="000000"/>
                </a:solidFill>
                <a:latin typeface="Times New Roman"/>
                <a:cs typeface="Times New Roman"/>
              </a:rPr>
              <a:t>Sea Duty Incentive Pay </a:t>
            </a:r>
            <a:br>
              <a:rPr lang="en-US" sz="2800" dirty="0">
                <a:solidFill>
                  <a:srgbClr val="000000"/>
                </a:solidFill>
                <a:latin typeface="Calibri"/>
              </a:rPr>
            </a:br>
            <a:r>
              <a:rPr lang="en-US" sz="2000" b="0" i="0" dirty="0">
                <a:solidFill>
                  <a:srgbClr val="000000"/>
                </a:solidFill>
                <a:latin typeface="Times New Roman"/>
                <a:cs typeface="Times New Roman"/>
              </a:rPr>
              <a:t>Requirements</a:t>
            </a:r>
            <a:r>
              <a:rPr lang="en-US" sz="2800" b="0" i="0" dirty="0">
                <a:solidFill>
                  <a:srgbClr val="000000"/>
                </a:solidFill>
                <a:latin typeface="Calibri"/>
              </a:rPr>
              <a:t> </a:t>
            </a:r>
          </a:p>
        </p:txBody>
      </p:sp>
      <p:sp>
        <p:nvSpPr>
          <p:cNvPr id="5" name="Content Placeholder 4"/>
          <p:cNvSpPr>
            <a:spLocks noGrp="1"/>
          </p:cNvSpPr>
          <p:nvPr>
            <p:ph idx="1"/>
          </p:nvPr>
        </p:nvSpPr>
        <p:spPr>
          <a:xfrm>
            <a:off x="1066800" y="1504408"/>
            <a:ext cx="10058400" cy="410135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Limited to AC and TAR Sailors</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Must be serving in or selected for advancement to one of the eligible ratings and pay grades designated</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Be eligible for operational duty</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Not reach HYT prior to or during the SDIP assignment</a:t>
            </a:r>
            <a:r>
              <a:rPr lang="en-US" sz="2000" dirty="0">
                <a:solidFill>
                  <a:srgbClr val="000000"/>
                </a:solidFill>
                <a:latin typeface="Times New Roman"/>
                <a:cs typeface="Times New Roman"/>
              </a:rPr>
              <a:t>.  HYT waivers are authorized for SDIP, must have approved HYT waiver when submitting SDIP request. </a:t>
            </a:r>
            <a:endParaRPr lang="en-US" sz="2000" dirty="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Must be approved for SDIP prior to receiving follow on PCS transfer orders</a:t>
            </a:r>
            <a:r>
              <a:rPr lang="en-US" sz="2000" dirty="0">
                <a:solidFill>
                  <a:srgbClr val="000000"/>
                </a:solidFill>
                <a:latin typeface="Times New Roman"/>
                <a:cs typeface="Times New Roman"/>
              </a:rPr>
              <a:t>. Window for submission is 14 – 16 months from PRD. </a:t>
            </a:r>
            <a:endParaRPr lang="en-US" dirty="0">
              <a:latin typeface="Times New Roman"/>
              <a:ea typeface="Tahoma"/>
              <a:cs typeface="Times New Roman"/>
            </a:endParaRPr>
          </a:p>
          <a:p>
            <a:endParaRPr lang="en-US" sz="2400"/>
          </a:p>
        </p:txBody>
      </p:sp>
    </p:spTree>
    <p:extLst>
      <p:ext uri="{BB962C8B-B14F-4D97-AF65-F5344CB8AC3E}">
        <p14:creationId xmlns:p14="http://schemas.microsoft.com/office/powerpoint/2010/main" val="991539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 y="-1518"/>
            <a:ext cx="12190660" cy="1336606"/>
          </a:xfrm>
        </p:spPr>
        <p:txBody>
          <a:bodyPr>
            <a:normAutofit/>
          </a:bodyPr>
          <a:lstStyle/>
          <a:p>
            <a:pPr algn="ctr"/>
            <a:r>
              <a:rPr lang="en-US" sz="3200" b="1" i="0" dirty="0">
                <a:solidFill>
                  <a:srgbClr val="000000"/>
                </a:solidFill>
                <a:latin typeface="Times New Roman"/>
                <a:cs typeface="Times New Roman"/>
              </a:rPr>
              <a:t>Sea Duty Incentive Pay </a:t>
            </a:r>
            <a:r>
              <a:rPr lang="en-US" sz="3200" b="1" dirty="0">
                <a:solidFill>
                  <a:srgbClr val="000000"/>
                </a:solidFill>
                <a:latin typeface="Times New Roman"/>
                <a:cs typeface="Times New Roman"/>
              </a:rPr>
              <a:t>- Extension </a:t>
            </a:r>
            <a:br>
              <a:rPr lang="en-US" sz="2800" dirty="0">
                <a:solidFill>
                  <a:srgbClr val="000000"/>
                </a:solidFill>
                <a:latin typeface="Calibri"/>
              </a:rPr>
            </a:b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SDIP-E</a:t>
            </a:r>
            <a:r>
              <a:rPr lang="en-US" sz="2000" dirty="0">
                <a:solidFill>
                  <a:srgbClr val="000000"/>
                </a:solidFill>
                <a:latin typeface="Times New Roman"/>
                <a:cs typeface="Times New Roman"/>
              </a:rPr>
              <a:t>) </a:t>
            </a:r>
            <a:endParaRPr lang="en-US" sz="2800" b="0" i="0" dirty="0">
              <a:solidFill>
                <a:srgbClr val="000000"/>
              </a:solidFill>
              <a:latin typeface="Times New Roman"/>
              <a:ea typeface="Calibri"/>
              <a:cs typeface="Times New Roman"/>
            </a:endParaRPr>
          </a:p>
        </p:txBody>
      </p:sp>
      <p:sp>
        <p:nvSpPr>
          <p:cNvPr id="3" name="Content Placeholder 2"/>
          <p:cNvSpPr>
            <a:spLocks noGrp="1"/>
          </p:cNvSpPr>
          <p:nvPr>
            <p:ph idx="1"/>
          </p:nvPr>
        </p:nvSpPr>
        <p:spPr>
          <a:xfrm>
            <a:off x="1066800" y="1710463"/>
            <a:ext cx="10058399" cy="3155294"/>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Extension</a:t>
            </a:r>
          </a:p>
          <a:p>
            <a:pPr marL="571500" lvl="1">
              <a:lnSpc>
                <a:spcPct val="100000"/>
              </a:lnSpc>
              <a:spcBef>
                <a:spcPts val="300"/>
              </a:spcBef>
              <a:spcAft>
                <a:spcPts val="300"/>
              </a:spcAft>
            </a:pPr>
            <a:r>
              <a:rPr lang="en-US" sz="2000" b="0" i="0" dirty="0">
                <a:solidFill>
                  <a:srgbClr val="000000"/>
                </a:solidFill>
                <a:latin typeface="Times New Roman"/>
                <a:cs typeface="Times New Roman"/>
              </a:rPr>
              <a:t>Sailors voluntarily extend onboard their current command when assigned to a ship, submarine, aviation squadron, or battalion</a:t>
            </a:r>
            <a:r>
              <a:rPr lang="en-US" sz="2000" dirty="0">
                <a:solidFill>
                  <a:srgbClr val="000000"/>
                </a:solidFill>
                <a:latin typeface="Times New Roman"/>
                <a:cs typeface="Times New Roman"/>
              </a:rPr>
              <a:t>.</a:t>
            </a:r>
            <a:endParaRPr lang="en-US" sz="2000">
              <a:latin typeface="Times New Roman"/>
              <a:ea typeface="Tahoma"/>
              <a:cs typeface="Times New Roman"/>
            </a:endParaRPr>
          </a:p>
          <a:p>
            <a:pPr marL="571500" lvl="1">
              <a:lnSpc>
                <a:spcPct val="100000"/>
              </a:lnSpc>
              <a:spcBef>
                <a:spcPts val="300"/>
              </a:spcBef>
              <a:spcAft>
                <a:spcPts val="300"/>
              </a:spcAft>
            </a:pPr>
            <a:r>
              <a:rPr lang="en-US" sz="2000" dirty="0">
                <a:solidFill>
                  <a:srgbClr val="000000"/>
                </a:solidFill>
                <a:latin typeface="Times New Roman"/>
                <a:cs typeface="Times New Roman"/>
              </a:rPr>
              <a:t>A </a:t>
            </a:r>
            <a:r>
              <a:rPr lang="en-US" sz="2000" b="0" i="0" dirty="0">
                <a:solidFill>
                  <a:srgbClr val="000000"/>
                </a:solidFill>
                <a:latin typeface="Times New Roman"/>
                <a:cs typeface="Times New Roman"/>
              </a:rPr>
              <a:t>Minimum </a:t>
            </a:r>
            <a:r>
              <a:rPr lang="en-US" sz="2000" dirty="0">
                <a:solidFill>
                  <a:srgbClr val="000000"/>
                </a:solidFill>
                <a:latin typeface="Times New Roman"/>
                <a:cs typeface="Times New Roman"/>
              </a:rPr>
              <a:t>of </a:t>
            </a:r>
            <a:r>
              <a:rPr lang="en-US" sz="2000" b="0" i="0" dirty="0">
                <a:solidFill>
                  <a:srgbClr val="000000"/>
                </a:solidFill>
                <a:latin typeface="Times New Roman"/>
                <a:cs typeface="Times New Roman"/>
              </a:rPr>
              <a:t>12 </a:t>
            </a:r>
            <a:r>
              <a:rPr lang="en-US" sz="2000" dirty="0">
                <a:solidFill>
                  <a:srgbClr val="000000"/>
                </a:solidFill>
                <a:latin typeface="Times New Roman"/>
                <a:cs typeface="Times New Roman"/>
              </a:rPr>
              <a:t>months and Maximum</a:t>
            </a:r>
            <a:r>
              <a:rPr lang="en-US" sz="2000" b="0" i="0" dirty="0">
                <a:solidFill>
                  <a:srgbClr val="000000"/>
                </a:solidFill>
                <a:latin typeface="Times New Roman"/>
                <a:cs typeface="Times New Roman"/>
              </a:rPr>
              <a:t> </a:t>
            </a:r>
            <a:r>
              <a:rPr lang="en-US" sz="2000" dirty="0">
                <a:solidFill>
                  <a:srgbClr val="000000"/>
                </a:solidFill>
                <a:latin typeface="Times New Roman"/>
                <a:cs typeface="Times New Roman"/>
              </a:rPr>
              <a:t>of 48</a:t>
            </a:r>
            <a:r>
              <a:rPr lang="en-US" sz="2000" b="0" i="0" dirty="0">
                <a:solidFill>
                  <a:srgbClr val="000000"/>
                </a:solidFill>
                <a:latin typeface="Times New Roman"/>
                <a:cs typeface="Times New Roman"/>
              </a:rPr>
              <a:t> months</a:t>
            </a:r>
            <a:r>
              <a:rPr lang="en-US" sz="2000" dirty="0">
                <a:solidFill>
                  <a:srgbClr val="000000"/>
                </a:solidFill>
                <a:latin typeface="Times New Roman"/>
                <a:cs typeface="Times New Roman"/>
              </a:rPr>
              <a:t> extension requested. </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Submit request</a:t>
            </a:r>
            <a:r>
              <a:rPr lang="en-US" sz="2000" dirty="0">
                <a:solidFill>
                  <a:srgbClr val="000000"/>
                </a:solidFill>
                <a:latin typeface="Times New Roman"/>
                <a:cs typeface="Times New Roman"/>
              </a:rPr>
              <a:t> within</a:t>
            </a:r>
            <a:r>
              <a:rPr lang="en-US" sz="2000" b="0" i="0" dirty="0">
                <a:solidFill>
                  <a:srgbClr val="000000"/>
                </a:solidFill>
                <a:latin typeface="Times New Roman"/>
                <a:cs typeface="Times New Roman"/>
              </a:rPr>
              <a:t> </a:t>
            </a:r>
            <a:r>
              <a:rPr lang="en-US" sz="2000" dirty="0">
                <a:solidFill>
                  <a:srgbClr val="000000"/>
                </a:solidFill>
                <a:latin typeface="Times New Roman"/>
                <a:cs typeface="Times New Roman"/>
              </a:rPr>
              <a:t>14-16</a:t>
            </a:r>
            <a:r>
              <a:rPr lang="en-US" sz="2000" b="0" i="0" dirty="0">
                <a:solidFill>
                  <a:srgbClr val="000000"/>
                </a:solidFill>
                <a:latin typeface="Times New Roman"/>
                <a:cs typeface="Times New Roman"/>
              </a:rPr>
              <a:t> months prior to PRD</a:t>
            </a:r>
            <a:r>
              <a:rPr lang="en-US" sz="2000" dirty="0">
                <a:solidFill>
                  <a:srgbClr val="000000"/>
                </a:solidFill>
                <a:latin typeface="Times New Roman"/>
                <a:cs typeface="Times New Roman"/>
              </a:rPr>
              <a:t>.</a:t>
            </a:r>
            <a:endParaRPr lang="en-US" sz="2000">
              <a:latin typeface="Times New Roman"/>
              <a:ea typeface="Tahoma"/>
              <a:cs typeface="Times New Roman"/>
            </a:endParaRPr>
          </a:p>
          <a:p>
            <a:pPr marL="571500" lvl="1">
              <a:lnSpc>
                <a:spcPct val="100000"/>
              </a:lnSpc>
              <a:spcBef>
                <a:spcPts val="300"/>
              </a:spcBef>
              <a:spcAft>
                <a:spcPts val="300"/>
              </a:spcAft>
            </a:pPr>
            <a:r>
              <a:rPr lang="en-US" sz="2000" dirty="0">
                <a:latin typeface="Times New Roman"/>
                <a:ea typeface="Calibri"/>
                <a:cs typeface="Calibri"/>
              </a:rPr>
              <a:t>Must have valid billet matching rate and rank for member to remain onboard command for SDIP-E. </a:t>
            </a:r>
          </a:p>
          <a:p>
            <a:pPr marL="0" indent="0">
              <a:buNone/>
            </a:pPr>
            <a:endParaRPr lang="en-US"/>
          </a:p>
        </p:txBody>
      </p:sp>
    </p:spTree>
    <p:extLst>
      <p:ext uri="{BB962C8B-B14F-4D97-AF65-F5344CB8AC3E}">
        <p14:creationId xmlns:p14="http://schemas.microsoft.com/office/powerpoint/2010/main" val="1917743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 y="-1104"/>
            <a:ext cx="12190660" cy="1402867"/>
          </a:xfrm>
        </p:spPr>
        <p:txBody>
          <a:bodyPr>
            <a:normAutofit/>
          </a:bodyPr>
          <a:lstStyle/>
          <a:p>
            <a:pPr algn="ctr"/>
            <a:r>
              <a:rPr lang="en-US" sz="3200" b="1" i="0" dirty="0">
                <a:solidFill>
                  <a:srgbClr val="000000"/>
                </a:solidFill>
                <a:latin typeface="Times New Roman"/>
                <a:cs typeface="Times New Roman"/>
              </a:rPr>
              <a:t>Sea Duty Incentive Pay</a:t>
            </a:r>
            <a:r>
              <a:rPr lang="en-US" sz="3200" b="1" dirty="0">
                <a:solidFill>
                  <a:srgbClr val="000000"/>
                </a:solidFill>
                <a:latin typeface="Times New Roman"/>
                <a:cs typeface="Times New Roman"/>
              </a:rPr>
              <a:t> – Back-to-Back</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SDIP-B</a:t>
            </a:r>
            <a:r>
              <a:rPr lang="en-US" sz="2000" dirty="0">
                <a:solidFill>
                  <a:srgbClr val="000000"/>
                </a:solidFill>
                <a:latin typeface="Times New Roman"/>
                <a:cs typeface="Times New Roman"/>
              </a:rPr>
              <a:t>)</a:t>
            </a:r>
            <a:r>
              <a:rPr lang="en-US" sz="2800" b="0" i="0" dirty="0">
                <a:solidFill>
                  <a:srgbClr val="000000"/>
                </a:solidFill>
                <a:latin typeface="Calibri"/>
              </a:rPr>
              <a:t>	</a:t>
            </a:r>
          </a:p>
        </p:txBody>
      </p:sp>
      <p:sp>
        <p:nvSpPr>
          <p:cNvPr id="3" name="Content Placeholder 2"/>
          <p:cNvSpPr>
            <a:spLocks noGrp="1"/>
          </p:cNvSpPr>
          <p:nvPr>
            <p:ph idx="1"/>
          </p:nvPr>
        </p:nvSpPr>
        <p:spPr>
          <a:xfrm>
            <a:off x="1066800" y="1572126"/>
            <a:ext cx="10058400" cy="4732421"/>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Back-to-Back</a:t>
            </a:r>
            <a:r>
              <a:rPr lang="en-US" sz="2000" dirty="0">
                <a:solidFill>
                  <a:srgbClr val="000000"/>
                </a:solidFill>
                <a:latin typeface="Times New Roman"/>
                <a:cs typeface="Times New Roman"/>
              </a:rPr>
              <a:t>:  </a:t>
            </a:r>
            <a:endParaRPr lang="en-US" sz="2000" dirty="0">
              <a:latin typeface="Times New Roman"/>
              <a:ea typeface="Tahoma"/>
              <a:cs typeface="Times New Roman"/>
            </a:endParaRPr>
          </a:p>
          <a:p>
            <a:pPr marL="571500" lvl="1">
              <a:lnSpc>
                <a:spcPct val="100000"/>
              </a:lnSpc>
              <a:spcBef>
                <a:spcPts val="300"/>
              </a:spcBef>
              <a:spcAft>
                <a:spcPts val="300"/>
              </a:spcAft>
            </a:pPr>
            <a:r>
              <a:rPr lang="en-US" sz="2000" dirty="0">
                <a:solidFill>
                  <a:srgbClr val="000000"/>
                </a:solidFill>
                <a:latin typeface="Times New Roman"/>
                <a:ea typeface="Calibri"/>
                <a:cs typeface="Times New Roman"/>
              </a:rPr>
              <a:t>Request to remain on sea duty at different command than current that is eligible for SDIP. </a:t>
            </a:r>
            <a:endParaRPr lang="en-US" sz="2000" b="0" i="0" dirty="0">
              <a:solidFill>
                <a:srgbClr val="000000"/>
              </a:solidFill>
              <a:latin typeface="Times New Roman"/>
              <a:ea typeface="Calibri"/>
              <a:cs typeface="Times New Roman"/>
            </a:endParaRPr>
          </a:p>
          <a:p>
            <a:pPr marL="571500" lvl="1">
              <a:lnSpc>
                <a:spcPct val="100000"/>
              </a:lnSpc>
              <a:spcBef>
                <a:spcPts val="300"/>
              </a:spcBef>
              <a:spcAft>
                <a:spcPts val="300"/>
              </a:spcAft>
            </a:pPr>
            <a:r>
              <a:rPr lang="en-US" sz="2000" dirty="0">
                <a:solidFill>
                  <a:srgbClr val="000000"/>
                </a:solidFill>
                <a:latin typeface="Times New Roman"/>
                <a:cs typeface="Times New Roman"/>
              </a:rPr>
              <a:t> Voluntarily continue sea duty service beyond their PST</a:t>
            </a:r>
          </a:p>
          <a:p>
            <a:pPr marL="571500" lvl="1">
              <a:lnSpc>
                <a:spcPct val="100000"/>
              </a:lnSpc>
              <a:spcBef>
                <a:spcPts val="300"/>
              </a:spcBef>
              <a:spcAft>
                <a:spcPts val="300"/>
              </a:spcAft>
            </a:pPr>
            <a:r>
              <a:rPr lang="en-US" sz="2000" b="0" i="0" dirty="0">
                <a:solidFill>
                  <a:srgbClr val="000000"/>
                </a:solidFill>
                <a:latin typeface="Times New Roman"/>
                <a:cs typeface="Times New Roman"/>
              </a:rPr>
              <a:t>Minimum of 12 months and a maximum of 48 months</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Sailor must be currently serving in a permanent duty assignment (ACC 100) on a ship, submarine or aviation squadron designated as sea duty</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Submit request </a:t>
            </a:r>
            <a:r>
              <a:rPr lang="en-US" sz="2000" dirty="0">
                <a:solidFill>
                  <a:srgbClr val="000000"/>
                </a:solidFill>
                <a:latin typeface="Times New Roman"/>
                <a:cs typeface="Times New Roman"/>
              </a:rPr>
              <a:t>14-16</a:t>
            </a:r>
            <a:r>
              <a:rPr lang="en-US" sz="2000" b="0" i="0" dirty="0">
                <a:solidFill>
                  <a:srgbClr val="000000"/>
                </a:solidFill>
                <a:latin typeface="Times New Roman"/>
                <a:cs typeface="Times New Roman"/>
              </a:rPr>
              <a:t> months prior to PRD</a:t>
            </a:r>
            <a:endParaRPr lang="en-US" dirty="0">
              <a:latin typeface="Times New Roman"/>
              <a:ea typeface="Tahoma"/>
              <a:cs typeface="Times New Roman"/>
            </a:endParaRPr>
          </a:p>
          <a:p>
            <a:pPr marL="0" indent="0">
              <a:buNone/>
            </a:pPr>
            <a:endParaRPr lang="en-US"/>
          </a:p>
          <a:p>
            <a:endParaRPr lang="en-US"/>
          </a:p>
        </p:txBody>
      </p:sp>
    </p:spTree>
    <p:extLst>
      <p:ext uri="{BB962C8B-B14F-4D97-AF65-F5344CB8AC3E}">
        <p14:creationId xmlns:p14="http://schemas.microsoft.com/office/powerpoint/2010/main" val="352971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10515600" cy="1004888"/>
          </a:xfrm>
        </p:spPr>
        <p:txBody>
          <a:bodyPr>
            <a:normAutofit/>
          </a:bodyPr>
          <a:lstStyle/>
          <a:p>
            <a:pPr algn="ctr"/>
            <a:r>
              <a:rPr lang="en-US" sz="3200" b="1" i="0" dirty="0">
                <a:solidFill>
                  <a:srgbClr val="000000"/>
                </a:solidFill>
                <a:latin typeface="Times New Roman"/>
                <a:cs typeface="Times New Roman"/>
              </a:rPr>
              <a:t>References</a:t>
            </a:r>
          </a:p>
        </p:txBody>
      </p:sp>
      <p:sp>
        <p:nvSpPr>
          <p:cNvPr id="3" name="Content Placeholder 2"/>
          <p:cNvSpPr>
            <a:spLocks noGrp="1"/>
          </p:cNvSpPr>
          <p:nvPr>
            <p:ph idx="1"/>
          </p:nvPr>
        </p:nvSpPr>
        <p:spPr>
          <a:xfrm>
            <a:off x="1066800" y="1293191"/>
            <a:ext cx="10058400" cy="3886200"/>
          </a:xfrm>
        </p:spPr>
        <p:txBody>
          <a:bodyPr vert="horz" lIns="91440" tIns="45720" rIns="91440" bIns="45720" rtlCol="0" anchor="t">
            <a:normAutofit/>
          </a:bodyPr>
          <a:lstStyle/>
          <a:p>
            <a:r>
              <a:rPr lang="en-US" sz="2000" b="0" i="0" dirty="0">
                <a:solidFill>
                  <a:srgbClr val="000000"/>
                </a:solidFill>
                <a:latin typeface="Times New Roman"/>
                <a:cs typeface="Times New Roman"/>
              </a:rPr>
              <a:t> NAVPERS 15560D</a:t>
            </a:r>
            <a:r>
              <a:rPr lang="en-US" sz="2000" dirty="0">
                <a:solidFill>
                  <a:srgbClr val="000000"/>
                </a:solidFill>
                <a:latin typeface="Times New Roman"/>
                <a:cs typeface="Times New Roman"/>
              </a:rPr>
              <a:t>: Navy Military Personnel Manual</a:t>
            </a:r>
            <a:endParaRPr lang="en-US" sz="2000" dirty="0">
              <a:latin typeface="Times New Roman"/>
              <a:ea typeface="Tahoma"/>
              <a:cs typeface="Times New Roman"/>
            </a:endParaRPr>
          </a:p>
          <a:p>
            <a:r>
              <a:rPr lang="en-US" sz="2000" b="0" i="0" dirty="0">
                <a:solidFill>
                  <a:srgbClr val="000000"/>
                </a:solidFill>
                <a:latin typeface="Times New Roman"/>
                <a:cs typeface="Times New Roman"/>
              </a:rPr>
              <a:t> OPNAVINST 1160.8B</a:t>
            </a:r>
            <a:r>
              <a:rPr lang="en-US" sz="2000" dirty="0">
                <a:solidFill>
                  <a:srgbClr val="000000"/>
                </a:solidFill>
                <a:latin typeface="Times New Roman"/>
                <a:cs typeface="Times New Roman"/>
              </a:rPr>
              <a:t>: </a:t>
            </a:r>
            <a:r>
              <a:rPr lang="en-US" sz="2000">
                <a:solidFill>
                  <a:srgbClr val="000000"/>
                </a:solidFill>
                <a:latin typeface="Times New Roman"/>
                <a:cs typeface="Times New Roman"/>
              </a:rPr>
              <a:t>Selective Reenlistment Bonus Program</a:t>
            </a:r>
            <a:endParaRPr lang="en-US" sz="2000">
              <a:latin typeface="Times New Roman"/>
              <a:ea typeface="Tahoma"/>
              <a:cs typeface="Times New Roman"/>
            </a:endParaRPr>
          </a:p>
          <a:p>
            <a:r>
              <a:rPr lang="en-US" sz="2000" b="0" i="0" dirty="0">
                <a:solidFill>
                  <a:srgbClr val="000000"/>
                </a:solidFill>
                <a:latin typeface="Times New Roman"/>
                <a:cs typeface="Times New Roman"/>
              </a:rPr>
              <a:t> OPNAVINST 1160.6C</a:t>
            </a:r>
            <a:r>
              <a:rPr lang="en-US" sz="2000" dirty="0">
                <a:solidFill>
                  <a:srgbClr val="000000"/>
                </a:solidFill>
                <a:latin typeface="Times New Roman"/>
                <a:cs typeface="Times New Roman"/>
              </a:rPr>
              <a:t>: Special Duty Assignment Pay</a:t>
            </a:r>
            <a:endParaRPr lang="en-US" sz="2000" dirty="0">
              <a:latin typeface="Times New Roman"/>
              <a:ea typeface="Tahoma"/>
              <a:cs typeface="Times New Roman"/>
            </a:endParaRPr>
          </a:p>
          <a:p>
            <a:r>
              <a:rPr lang="en-US" sz="2000" b="0" i="0" dirty="0">
                <a:solidFill>
                  <a:srgbClr val="000000"/>
                </a:solidFill>
                <a:latin typeface="Times New Roman"/>
                <a:cs typeface="Times New Roman"/>
              </a:rPr>
              <a:t>DOD Instruction 1304.31</a:t>
            </a:r>
            <a:r>
              <a:rPr lang="en-US" sz="2000" dirty="0">
                <a:solidFill>
                  <a:srgbClr val="000000"/>
                </a:solidFill>
                <a:latin typeface="Times New Roman"/>
                <a:cs typeface="Times New Roman"/>
              </a:rPr>
              <a:t>: </a:t>
            </a:r>
            <a:r>
              <a:rPr lang="en-US" sz="2000">
                <a:solidFill>
                  <a:srgbClr val="000000"/>
                </a:solidFill>
                <a:latin typeface="Times New Roman"/>
                <a:cs typeface="Times New Roman"/>
              </a:rPr>
              <a:t>Enlisted Bonus Program</a:t>
            </a:r>
            <a:endParaRPr lang="en-US" sz="2000" b="0" i="0" dirty="0">
              <a:solidFill>
                <a:srgbClr val="000000"/>
              </a:solidFill>
              <a:latin typeface="Times New Roman"/>
              <a:cs typeface="Times New Roman"/>
            </a:endParaRPr>
          </a:p>
          <a:p>
            <a:r>
              <a:rPr lang="en-US" sz="2000" b="0" i="0" err="1">
                <a:solidFill>
                  <a:srgbClr val="000000"/>
                </a:solidFill>
                <a:latin typeface="Times New Roman"/>
                <a:cs typeface="Times New Roman"/>
              </a:rPr>
              <a:t>MyNavy</a:t>
            </a:r>
            <a:r>
              <a:rPr lang="en-US" sz="2000" b="0" i="0" dirty="0">
                <a:solidFill>
                  <a:srgbClr val="000000"/>
                </a:solidFill>
                <a:latin typeface="Times New Roman"/>
                <a:cs typeface="Times New Roman"/>
              </a:rPr>
              <a:t> HR Website: https</a:t>
            </a:r>
            <a:r>
              <a:rPr lang="en-US" sz="2000" b="0" i="0" dirty="0">
                <a:solidFill>
                  <a:srgbClr val="000000"/>
                </a:solidFill>
                <a:latin typeface="Times New Roman"/>
                <a:ea typeface="+mj-lt"/>
                <a:cs typeface="+mj-lt"/>
              </a:rPr>
              <a:t>://www.mynavyhr.navy.mil/Career-Management/Community-Management/Enlisted-Career-Admin/SRB-SDAP-Enl-Bonus/</a:t>
            </a:r>
            <a:endParaRPr lang="en-US" sz="2000">
              <a:latin typeface="Times New Roman"/>
              <a:ea typeface="Tahoma"/>
              <a:cs typeface="Tahoma"/>
            </a:endParaRPr>
          </a:p>
          <a:p>
            <a:r>
              <a:rPr lang="en-US" sz="2000" b="0" i="0" dirty="0">
                <a:solidFill>
                  <a:srgbClr val="000000"/>
                </a:solidFill>
                <a:latin typeface="Times New Roman"/>
                <a:cs typeface="Times New Roman"/>
              </a:rPr>
              <a:t>Enlisted Supervisor Retention Pay Policy Memorandum</a:t>
            </a:r>
            <a:endParaRPr lang="en-US" dirty="0">
              <a:latin typeface="Times New Roman"/>
              <a:ea typeface="Tahoma"/>
              <a:cs typeface="Times New Roman"/>
            </a:endParaRPr>
          </a:p>
          <a:p>
            <a:pPr marL="0" indent="0">
              <a:buNone/>
            </a:pPr>
            <a:endParaRPr lang="en-US" sz="3000"/>
          </a:p>
          <a:p>
            <a:pPr marL="0" indent="0">
              <a:buNone/>
            </a:pPr>
            <a:endParaRPr lang="en-US" sz="3000"/>
          </a:p>
          <a:p>
            <a:pPr marL="0" indent="0">
              <a:buNone/>
            </a:pPr>
            <a:endParaRPr lang="en-US" sz="3000">
              <a:ea typeface="Tahoma"/>
              <a:cs typeface="Tahoma"/>
            </a:endParaRPr>
          </a:p>
        </p:txBody>
      </p:sp>
    </p:spTree>
    <p:extLst>
      <p:ext uri="{BB962C8B-B14F-4D97-AF65-F5344CB8AC3E}">
        <p14:creationId xmlns:p14="http://schemas.microsoft.com/office/powerpoint/2010/main" val="479600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
            <a:ext cx="10515600" cy="1325563"/>
          </a:xfrm>
        </p:spPr>
        <p:txBody>
          <a:bodyPr>
            <a:normAutofit/>
          </a:bodyPr>
          <a:lstStyle/>
          <a:p>
            <a:pPr algn="ctr"/>
            <a:r>
              <a:rPr lang="en-US" sz="3200" b="1" i="0" dirty="0">
                <a:solidFill>
                  <a:srgbClr val="000000"/>
                </a:solidFill>
                <a:latin typeface="Times New Roman"/>
                <a:cs typeface="Times New Roman"/>
              </a:rPr>
              <a:t>Sea Duty Incentive Pay</a:t>
            </a:r>
            <a:r>
              <a:rPr lang="en-US" sz="3200" b="1" dirty="0">
                <a:solidFill>
                  <a:srgbClr val="000000"/>
                </a:solidFill>
                <a:latin typeface="Times New Roman"/>
                <a:cs typeface="Times New Roman"/>
              </a:rPr>
              <a:t> - Curtailment</a:t>
            </a:r>
            <a:br>
              <a:rPr lang="en-US" sz="2800" dirty="0">
                <a:solidFill>
                  <a:srgbClr val="000000"/>
                </a:solidFill>
                <a:latin typeface="Calibri"/>
              </a:rPr>
            </a:b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SDIP-C</a:t>
            </a:r>
            <a:r>
              <a:rPr lang="en-US" sz="2000" dirty="0">
                <a:solidFill>
                  <a:srgbClr val="000000"/>
                </a:solidFill>
                <a:latin typeface="Times New Roman"/>
                <a:cs typeface="Times New Roman"/>
              </a:rPr>
              <a:t>)</a:t>
            </a:r>
            <a:endParaRPr lang="en-US" sz="2000" b="0" i="0" dirty="0">
              <a:solidFill>
                <a:srgbClr val="000000"/>
              </a:solidFill>
              <a:latin typeface="Times New Roman"/>
              <a:cs typeface="Times New Roman"/>
            </a:endParaRPr>
          </a:p>
        </p:txBody>
      </p:sp>
      <p:sp>
        <p:nvSpPr>
          <p:cNvPr id="3" name="Content Placeholder 2"/>
          <p:cNvSpPr>
            <a:spLocks noGrp="1"/>
          </p:cNvSpPr>
          <p:nvPr>
            <p:ph idx="1"/>
          </p:nvPr>
        </p:nvSpPr>
        <p:spPr>
          <a:xfrm>
            <a:off x="1066800" y="1567426"/>
            <a:ext cx="10058400" cy="410135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Shore Duty Curtailment</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Sailors voluntarily curtail shore duty assignments by a minimum of six months prior to their original PRD to return to sea duty</a:t>
            </a:r>
            <a:r>
              <a:rPr lang="en-US" sz="2000" dirty="0">
                <a:solidFill>
                  <a:srgbClr val="000000"/>
                </a:solidFill>
                <a:latin typeface="Times New Roman"/>
                <a:cs typeface="Times New Roman"/>
              </a:rPr>
              <a:t>. </a:t>
            </a:r>
            <a:endParaRPr lang="en-US" sz="2000" dirty="0">
              <a:solidFill>
                <a:srgbClr val="FFFEF9"/>
              </a:solidFill>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Minimum activity tour lengths apply</a:t>
            </a:r>
            <a:r>
              <a:rPr lang="en-US" sz="2000" dirty="0">
                <a:solidFill>
                  <a:srgbClr val="000000"/>
                </a:solidFill>
                <a:latin typeface="Times New Roman"/>
                <a:cs typeface="Times New Roman"/>
              </a:rPr>
              <a:t>.</a:t>
            </a:r>
            <a:endParaRPr lang="en-US" sz="2000">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Submit request to detailer 9-6 months from desired detachment date</a:t>
            </a:r>
            <a:r>
              <a:rPr lang="en-US" sz="2000" dirty="0">
                <a:solidFill>
                  <a:srgbClr val="000000"/>
                </a:solidFill>
                <a:latin typeface="Times New Roman"/>
                <a:cs typeface="Times New Roman"/>
              </a:rPr>
              <a:t>.</a:t>
            </a:r>
            <a:endParaRPr lang="en-US" sz="1900" dirty="0">
              <a:latin typeface="Times New Roman"/>
              <a:ea typeface="Tahoma"/>
              <a:cs typeface="Times New Roman"/>
            </a:endParaRPr>
          </a:p>
          <a:p>
            <a:pPr>
              <a:lnSpc>
                <a:spcPct val="100000"/>
              </a:lnSpc>
              <a:spcBef>
                <a:spcPts val="300"/>
              </a:spcBef>
              <a:spcAft>
                <a:spcPts val="300"/>
              </a:spcAft>
            </a:pPr>
            <a:endParaRPr lang="en-US">
              <a:ea typeface="Tahoma"/>
              <a:cs typeface="Tahoma"/>
            </a:endParaRPr>
          </a:p>
        </p:txBody>
      </p:sp>
    </p:spTree>
    <p:extLst>
      <p:ext uri="{BB962C8B-B14F-4D97-AF65-F5344CB8AC3E}">
        <p14:creationId xmlns:p14="http://schemas.microsoft.com/office/powerpoint/2010/main" val="18251652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 y="-2707"/>
            <a:ext cx="12189111" cy="1557476"/>
          </a:xfrm>
        </p:spPr>
        <p:txBody>
          <a:bodyPr>
            <a:noAutofit/>
          </a:bodyPr>
          <a:lstStyle/>
          <a:p>
            <a:pPr algn="ctr"/>
            <a:r>
              <a:rPr lang="en-US" sz="3200" b="1" i="0" dirty="0">
                <a:solidFill>
                  <a:srgbClr val="000000"/>
                </a:solidFill>
                <a:latin typeface="Times New Roman"/>
                <a:cs typeface="Times New Roman"/>
              </a:rPr>
              <a:t>Overseas Tour Extension Incentives Program </a:t>
            </a:r>
            <a:br>
              <a:rPr lang="en-US" sz="2800" dirty="0">
                <a:solidFill>
                  <a:srgbClr val="000000"/>
                </a:solidFill>
                <a:latin typeface="Calibri"/>
              </a:rPr>
            </a:br>
            <a:r>
              <a:rPr lang="en-US" sz="2000" b="0" i="0" dirty="0">
                <a:solidFill>
                  <a:srgbClr val="000000"/>
                </a:solidFill>
                <a:latin typeface="Times New Roman"/>
                <a:cs typeface="Times New Roman"/>
              </a:rPr>
              <a:t>(OTEIP)</a:t>
            </a:r>
          </a:p>
        </p:txBody>
      </p:sp>
      <p:sp>
        <p:nvSpPr>
          <p:cNvPr id="3" name="Content Placeholder 2"/>
          <p:cNvSpPr>
            <a:spLocks noGrp="1"/>
          </p:cNvSpPr>
          <p:nvPr>
            <p:ph idx="1"/>
          </p:nvPr>
        </p:nvSpPr>
        <p:spPr>
          <a:xfrm>
            <a:off x="1077843" y="1444333"/>
            <a:ext cx="10058400" cy="4160232"/>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Reference</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MILPERSMAN 1306-300</a:t>
            </a:r>
            <a:endParaRPr lang="en-US">
              <a:solidFill>
                <a:schemeClr val="accent3"/>
              </a:solidFill>
              <a:latin typeface="Times New Roman"/>
              <a:ea typeface="Tahoma"/>
              <a:cs typeface="Times New Roman"/>
            </a:endParaRPr>
          </a:p>
          <a:p>
            <a:pPr marL="228600" lvl="1">
              <a:lnSpc>
                <a:spcPct val="100000"/>
              </a:lnSpc>
              <a:spcBef>
                <a:spcPts val="300"/>
              </a:spcBef>
              <a:spcAft>
                <a:spcPts val="300"/>
              </a:spcAft>
            </a:pPr>
            <a:r>
              <a:rPr lang="en-US" sz="2000" b="0" i="0" dirty="0">
                <a:solidFill>
                  <a:srgbClr val="000000"/>
                </a:solidFill>
                <a:latin typeface="Times New Roman"/>
                <a:cs typeface="Times New Roman"/>
              </a:rPr>
              <a:t>PERS </a:t>
            </a:r>
            <a:r>
              <a:rPr lang="en-US" sz="2000" dirty="0">
                <a:solidFill>
                  <a:srgbClr val="000000"/>
                </a:solidFill>
                <a:latin typeface="Times New Roman"/>
                <a:cs typeface="Times New Roman"/>
              </a:rPr>
              <a:t>40-CC:</a:t>
            </a:r>
            <a:endParaRPr lang="en-US" sz="2000" dirty="0">
              <a:solidFill>
                <a:schemeClr val="accent3"/>
              </a:solidFill>
              <a:latin typeface="Times New Roman"/>
              <a:ea typeface="Tahoma"/>
              <a:cs typeface="Times New Roman"/>
            </a:endParaRPr>
          </a:p>
          <a:p>
            <a:pPr marL="571500" lvl="1">
              <a:lnSpc>
                <a:spcPct val="100000"/>
              </a:lnSpc>
              <a:spcBef>
                <a:spcPts val="300"/>
              </a:spcBef>
              <a:spcAft>
                <a:spcPts val="300"/>
              </a:spcAft>
            </a:pPr>
            <a:r>
              <a:rPr lang="en-US" sz="2000" b="0" i="0" dirty="0">
                <a:solidFill>
                  <a:srgbClr val="000000"/>
                </a:solidFill>
                <a:latin typeface="Times New Roman"/>
                <a:cs typeface="Times New Roman"/>
              </a:rPr>
              <a:t>Provides Sailors the opportunity to choose one of four incentive options for an extension of the Department of Defense (DoD) overseas tour length of 12 months or more</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Four options</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Option A: $80 per month for each month during period of extension</a:t>
            </a:r>
            <a:r>
              <a:rPr lang="en-US" dirty="0">
                <a:solidFill>
                  <a:srgbClr val="000000"/>
                </a:solidFill>
                <a:latin typeface="Times New Roman"/>
                <a:cs typeface="Times New Roman"/>
              </a:rPr>
              <a:t>.</a:t>
            </a:r>
            <a:endParaRPr lang="en-US" dirty="0">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Option B: 30 days rest and recuperation (R&amp;R</a:t>
            </a:r>
            <a:r>
              <a:rPr lang="en-US" dirty="0">
                <a:solidFill>
                  <a:srgbClr val="000000"/>
                </a:solidFill>
                <a:latin typeface="Times New Roman"/>
                <a:cs typeface="Times New Roman"/>
              </a:rPr>
              <a:t>).</a:t>
            </a:r>
            <a:endParaRPr lang="en-US" dirty="0">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Option C: 15 days (R&amp;R) plus round-trip transportation from location of duty to port of debarkation CONUS</a:t>
            </a:r>
            <a:r>
              <a:rPr lang="en-US" dirty="0">
                <a:solidFill>
                  <a:srgbClr val="000000"/>
                </a:solidFill>
                <a:latin typeface="Times New Roman"/>
                <a:cs typeface="Times New Roman"/>
              </a:rPr>
              <a:t>.</a:t>
            </a:r>
            <a:endParaRPr lang="en-US" dirty="0">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Option D: $2,000 lump sum payment</a:t>
            </a:r>
            <a:r>
              <a:rPr lang="en-US" dirty="0">
                <a:solidFill>
                  <a:srgbClr val="000000"/>
                </a:solidFill>
                <a:latin typeface="Times New Roman"/>
                <a:cs typeface="Times New Roman"/>
              </a:rPr>
              <a:t>.</a:t>
            </a:r>
            <a:endParaRPr lang="en-US" sz="1800" dirty="0">
              <a:latin typeface="Times New Roman"/>
              <a:ea typeface="Tahoma"/>
              <a:cs typeface="Times New Roman"/>
            </a:endParaRPr>
          </a:p>
          <a:p>
            <a:pPr>
              <a:lnSpc>
                <a:spcPct val="100000"/>
              </a:lnSpc>
              <a:spcBef>
                <a:spcPts val="300"/>
              </a:spcBef>
              <a:spcAft>
                <a:spcPts val="300"/>
              </a:spcAft>
            </a:pPr>
            <a:endParaRPr lang="en-US">
              <a:ea typeface="Tahoma"/>
              <a:cs typeface="Tahoma"/>
            </a:endParaRPr>
          </a:p>
          <a:p>
            <a:pPr>
              <a:lnSpc>
                <a:spcPct val="100000"/>
              </a:lnSpc>
              <a:spcBef>
                <a:spcPts val="300"/>
              </a:spcBef>
              <a:spcAft>
                <a:spcPts val="300"/>
              </a:spcAft>
            </a:pPr>
            <a:endParaRPr lang="en-US">
              <a:ea typeface="Tahoma"/>
              <a:cs typeface="Tahoma"/>
            </a:endParaRPr>
          </a:p>
        </p:txBody>
      </p:sp>
    </p:spTree>
    <p:extLst>
      <p:ext uri="{BB962C8B-B14F-4D97-AF65-F5344CB8AC3E}">
        <p14:creationId xmlns:p14="http://schemas.microsoft.com/office/powerpoint/2010/main" val="13914357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7843" y="1378073"/>
            <a:ext cx="10058400" cy="4826577"/>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Eligibility </a:t>
            </a:r>
          </a:p>
          <a:p>
            <a:pPr marL="5715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Serve overseas on Type "3," “4,” or “6” duty and members serving in Alaska and Hawaii on Type “2” duty</a:t>
            </a:r>
            <a:endParaRPr lang="en-US" sz="19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Submission requirements</a:t>
            </a:r>
            <a:endParaRPr lang="en-US" dirty="0">
              <a:latin typeface="Times New Roman" panose="02020603050405020304" pitchFamily="18" charset="0"/>
              <a:ea typeface="Tahoma"/>
              <a:cs typeface="Times New Roman" panose="02020603050405020304" pitchFamily="18" charset="0"/>
            </a:endParaRPr>
          </a:p>
          <a:p>
            <a:pPr marL="5715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Submit 1306/7 via MNCC or Naval message to OTEIP Manager (PERS-40CC) </a:t>
            </a:r>
            <a:endParaRPr lang="en-US" sz="1800" dirty="0">
              <a:latin typeface="Times New Roman" panose="02020603050405020304" pitchFamily="18" charset="0"/>
              <a:ea typeface="Tahoma"/>
              <a:cs typeface="Times New Roman" panose="02020603050405020304" pitchFamily="18" charset="0"/>
            </a:endParaRPr>
          </a:p>
          <a:p>
            <a:pPr marL="5715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Request must be received </a:t>
            </a:r>
            <a:r>
              <a:rPr lang="en-US" dirty="0">
                <a:solidFill>
                  <a:srgbClr val="000000"/>
                </a:solidFill>
                <a:latin typeface="Times New Roman" panose="02020603050405020304" pitchFamily="18" charset="0"/>
                <a:cs typeface="Times New Roman" panose="02020603050405020304" pitchFamily="18" charset="0"/>
              </a:rPr>
              <a:t>12-18</a:t>
            </a:r>
            <a:r>
              <a:rPr lang="en-US" sz="2000" b="0" i="0"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months</a:t>
            </a:r>
            <a:r>
              <a:rPr lang="en-US" sz="2000" b="0" i="0" dirty="0">
                <a:solidFill>
                  <a:srgbClr val="000000"/>
                </a:solidFill>
                <a:latin typeface="Times New Roman" panose="02020603050405020304" pitchFamily="18" charset="0"/>
                <a:cs typeface="Times New Roman" panose="02020603050405020304" pitchFamily="18" charset="0"/>
              </a:rPr>
              <a:t> prior to PRD</a:t>
            </a:r>
            <a:endParaRPr lang="en-US" sz="18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OTIEP </a:t>
            </a:r>
            <a:endParaRPr lang="en-US" dirty="0">
              <a:latin typeface="Times New Roman" panose="02020603050405020304" pitchFamily="18" charset="0"/>
              <a:ea typeface="Tahoma"/>
              <a:cs typeface="Times New Roman" panose="02020603050405020304" pitchFamily="18" charset="0"/>
            </a:endParaRPr>
          </a:p>
          <a:p>
            <a:pPr marL="5715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Approval/disapproval will be received via Naval message</a:t>
            </a:r>
            <a:endParaRPr lang="en-US" sz="1900" dirty="0">
              <a:latin typeface="Times New Roman" panose="02020603050405020304" pitchFamily="18" charset="0"/>
              <a:ea typeface="Tahoma"/>
              <a:cs typeface="Times New Roman" panose="02020603050405020304" pitchFamily="18" charset="0"/>
            </a:endParaRPr>
          </a:p>
          <a:p>
            <a:pPr marL="5715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Allow 30 days processing time</a:t>
            </a:r>
            <a:endParaRPr lang="en-US" sz="1900" dirty="0">
              <a:latin typeface="Times New Roman" panose="02020603050405020304" pitchFamily="18" charset="0"/>
              <a:ea typeface="Tahoma"/>
              <a:cs typeface="Times New Roman" panose="02020603050405020304" pitchFamily="18" charset="0"/>
            </a:endParaRPr>
          </a:p>
        </p:txBody>
      </p:sp>
      <p:sp>
        <p:nvSpPr>
          <p:cNvPr id="7" name="Title 1">
            <a:extLst>
              <a:ext uri="{FF2B5EF4-FFF2-40B4-BE49-F238E27FC236}">
                <a16:creationId xmlns:a16="http://schemas.microsoft.com/office/drawing/2014/main" id="{CDE83F8F-0AE7-ECE1-0542-2D69DC614A50}"/>
              </a:ext>
            </a:extLst>
          </p:cNvPr>
          <p:cNvSpPr>
            <a:spLocks noGrp="1"/>
          </p:cNvSpPr>
          <p:nvPr>
            <p:ph type="title"/>
          </p:nvPr>
        </p:nvSpPr>
        <p:spPr>
          <a:xfrm>
            <a:off x="4606" y="-2707"/>
            <a:ext cx="12189111" cy="1557476"/>
          </a:xfrm>
        </p:spPr>
        <p:txBody>
          <a:bodyPr>
            <a:noAutofit/>
          </a:bodyPr>
          <a:lstStyle/>
          <a:p>
            <a:pPr algn="ctr"/>
            <a:r>
              <a:rPr lang="en-US" sz="3200" b="1" i="0" dirty="0">
                <a:solidFill>
                  <a:srgbClr val="000000"/>
                </a:solidFill>
                <a:latin typeface="Times New Roman"/>
                <a:cs typeface="Times New Roman"/>
              </a:rPr>
              <a:t>Overseas Tour Extension Incentives Program </a:t>
            </a:r>
            <a:br>
              <a:rPr lang="en-US" sz="2800" dirty="0">
                <a:solidFill>
                  <a:srgbClr val="000000"/>
                </a:solidFill>
                <a:latin typeface="Calibri"/>
              </a:rPr>
            </a:br>
            <a:r>
              <a:rPr lang="en-US" sz="2000" dirty="0">
                <a:solidFill>
                  <a:srgbClr val="000000"/>
                </a:solidFill>
                <a:latin typeface="Times New Roman"/>
                <a:cs typeface="Times New Roman"/>
              </a:rPr>
              <a:t>Request Procedures</a:t>
            </a:r>
            <a:endParaRPr lang="en-US" sz="2000" i="0" dirty="0">
              <a:solidFill>
                <a:srgbClr val="000000"/>
              </a:solidFill>
              <a:latin typeface="Times New Roman"/>
              <a:cs typeface="Times New Roman"/>
            </a:endParaRPr>
          </a:p>
        </p:txBody>
      </p:sp>
    </p:spTree>
    <p:extLst>
      <p:ext uri="{BB962C8B-B14F-4D97-AF65-F5344CB8AC3E}">
        <p14:creationId xmlns:p14="http://schemas.microsoft.com/office/powerpoint/2010/main" val="41357767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 y="-3313"/>
            <a:ext cx="12194208" cy="1084401"/>
          </a:xfrm>
        </p:spPr>
        <p:txBody>
          <a:bodyPr>
            <a:normAutofit/>
          </a:bodyPr>
          <a:lstStyle/>
          <a:p>
            <a:pPr algn="ctr"/>
            <a:r>
              <a:rPr lang="en-US" sz="3200" b="1" i="0" dirty="0">
                <a:solidFill>
                  <a:srgbClr val="000000"/>
                </a:solidFill>
                <a:latin typeface="Times New Roman"/>
                <a:cs typeface="Times New Roman"/>
              </a:rPr>
              <a:t>Knowledge Check</a:t>
            </a:r>
          </a:p>
        </p:txBody>
      </p:sp>
      <p:sp>
        <p:nvSpPr>
          <p:cNvPr id="3" name="Content Placeholder 2"/>
          <p:cNvSpPr>
            <a:spLocks noGrp="1"/>
          </p:cNvSpPr>
          <p:nvPr>
            <p:ph idx="1"/>
          </p:nvPr>
        </p:nvSpPr>
        <p:spPr>
          <a:xfrm>
            <a:off x="1066800" y="1300768"/>
            <a:ext cx="10058400" cy="4101350"/>
          </a:xfrm>
        </p:spPr>
        <p:txBody>
          <a:bodyPr vert="horz" lIns="91440" tIns="45720" rIns="91440" bIns="45720" rtlCol="0" anchor="t">
            <a:noAutofit/>
          </a:bodyPr>
          <a:lstStyle/>
          <a:p>
            <a:pPr marL="342900" indent="-342900">
              <a:lnSpc>
                <a:spcPct val="120000"/>
              </a:lnSpc>
              <a:buAutoNum type="arabicPeriod"/>
            </a:pPr>
            <a:r>
              <a:rPr lang="en-US" sz="2000" dirty="0">
                <a:solidFill>
                  <a:srgbClr val="000000"/>
                </a:solidFill>
                <a:latin typeface="Times New Roman"/>
                <a:cs typeface="Times New Roman"/>
              </a:rPr>
              <a:t>What</a:t>
            </a:r>
            <a:r>
              <a:rPr lang="en-US" sz="2000" b="0" i="0" dirty="0">
                <a:solidFill>
                  <a:srgbClr val="000000"/>
                </a:solidFill>
                <a:latin typeface="Times New Roman"/>
                <a:cs typeface="Times New Roman"/>
              </a:rPr>
              <a:t> is the SRB/ESRP career cap?</a:t>
            </a:r>
            <a:endParaRPr lang="en-US" dirty="0"/>
          </a:p>
          <a:p>
            <a:pPr marL="342900" indent="-342900">
              <a:lnSpc>
                <a:spcPct val="120000"/>
              </a:lnSpc>
              <a:buFont typeface="+mj-lt"/>
              <a:buAutoNum type="arabicPeriod"/>
            </a:pPr>
            <a:r>
              <a:rPr lang="en-US" sz="2000" b="0" i="0" dirty="0">
                <a:solidFill>
                  <a:srgbClr val="000000"/>
                </a:solidFill>
                <a:latin typeface="Times New Roman"/>
                <a:cs typeface="Times New Roman"/>
              </a:rPr>
              <a:t>How many days prior to the reenlistment date should ESRP requests be submitted?</a:t>
            </a:r>
            <a:endParaRPr lang="en-US" sz="2000" b="0" i="0">
              <a:solidFill>
                <a:srgbClr val="000000"/>
              </a:solidFill>
              <a:latin typeface="Times New Roman"/>
              <a:ea typeface="Calibri"/>
              <a:cs typeface="Times New Roman"/>
            </a:endParaRPr>
          </a:p>
          <a:p>
            <a:pPr marL="342900" indent="-342900">
              <a:lnSpc>
                <a:spcPct val="120000"/>
              </a:lnSpc>
              <a:buFont typeface="+mj-lt"/>
              <a:buAutoNum type="arabicPeriod"/>
            </a:pPr>
            <a:r>
              <a:rPr lang="en-US" sz="2000" b="0" i="0" dirty="0">
                <a:solidFill>
                  <a:srgbClr val="000000"/>
                </a:solidFill>
                <a:latin typeface="Times New Roman"/>
                <a:cs typeface="Times New Roman"/>
              </a:rPr>
              <a:t>What system is used for ESRP request?</a:t>
            </a:r>
            <a:endParaRPr lang="en-US" sz="2000" b="0" i="0">
              <a:solidFill>
                <a:srgbClr val="000000"/>
              </a:solidFill>
              <a:latin typeface="Times New Roman"/>
              <a:ea typeface="Calibri"/>
              <a:cs typeface="Times New Roman"/>
            </a:endParaRPr>
          </a:p>
          <a:p>
            <a:pPr marL="342900" indent="-342900">
              <a:lnSpc>
                <a:spcPct val="120000"/>
              </a:lnSpc>
              <a:buFont typeface="+mj-lt"/>
              <a:buAutoNum type="arabicPeriod"/>
            </a:pPr>
            <a:r>
              <a:rPr lang="en-US" sz="2000" b="0" i="0" dirty="0">
                <a:solidFill>
                  <a:srgbClr val="000000"/>
                </a:solidFill>
                <a:latin typeface="Times New Roman"/>
                <a:cs typeface="Times New Roman"/>
              </a:rPr>
              <a:t>What paygrades are eligible for ESRP and how many years must they complete?</a:t>
            </a:r>
            <a:endParaRPr lang="en-US" sz="2000" b="0" i="0">
              <a:solidFill>
                <a:srgbClr val="000000"/>
              </a:solidFill>
              <a:latin typeface="Times New Roman"/>
              <a:ea typeface="Calibri"/>
              <a:cs typeface="Times New Roman"/>
            </a:endParaRPr>
          </a:p>
          <a:p>
            <a:pPr marL="342900" indent="-342900">
              <a:lnSpc>
                <a:spcPct val="100000"/>
              </a:lnSpc>
              <a:spcBef>
                <a:spcPts val="600"/>
              </a:spcBef>
              <a:spcAft>
                <a:spcPts val="600"/>
              </a:spcAft>
              <a:buAutoNum type="arabicPeriod"/>
            </a:pPr>
            <a:r>
              <a:rPr lang="en-US" sz="2000" dirty="0">
                <a:latin typeface="Times New Roman"/>
                <a:ea typeface="Calibri"/>
                <a:cs typeface="Calibri"/>
              </a:rPr>
              <a:t>When are OTT requests required?</a:t>
            </a:r>
          </a:p>
          <a:p>
            <a:pPr marL="342900" indent="-342900">
              <a:lnSpc>
                <a:spcPct val="100000"/>
              </a:lnSpc>
              <a:spcBef>
                <a:spcPts val="600"/>
              </a:spcBef>
              <a:spcAft>
                <a:spcPts val="600"/>
              </a:spcAft>
              <a:buAutoNum type="arabicPeriod"/>
            </a:pPr>
            <a:r>
              <a:rPr lang="en-US" sz="2000" dirty="0">
                <a:latin typeface="Times New Roman"/>
                <a:ea typeface="Calibri"/>
                <a:cs typeface="Calibri"/>
              </a:rPr>
              <a:t>What is the timeframe to submit an OTT request?</a:t>
            </a:r>
          </a:p>
          <a:p>
            <a:pPr marL="342900" indent="-342900">
              <a:lnSpc>
                <a:spcPct val="100000"/>
              </a:lnSpc>
              <a:spcBef>
                <a:spcPts val="600"/>
              </a:spcBef>
              <a:spcAft>
                <a:spcPts val="600"/>
              </a:spcAft>
              <a:buAutoNum type="arabicPeriod"/>
            </a:pPr>
            <a:r>
              <a:rPr lang="en-US" sz="2000" dirty="0">
                <a:latin typeface="Times New Roman"/>
                <a:ea typeface="Calibri"/>
                <a:cs typeface="Calibri"/>
              </a:rPr>
              <a:t>What are three types of SDIP requests?</a:t>
            </a:r>
          </a:p>
          <a:p>
            <a:pPr marL="342900" indent="-342900">
              <a:lnSpc>
                <a:spcPct val="100000"/>
              </a:lnSpc>
              <a:spcBef>
                <a:spcPts val="600"/>
              </a:spcBef>
              <a:spcAft>
                <a:spcPts val="600"/>
              </a:spcAft>
              <a:buAutoNum type="arabicPeriod"/>
            </a:pPr>
            <a:r>
              <a:rPr lang="en-US" sz="2000" dirty="0">
                <a:latin typeface="Times New Roman"/>
                <a:ea typeface="Calibri"/>
                <a:cs typeface="Calibri"/>
              </a:rPr>
              <a:t>What is the monthly rate for SDAP level 3?</a:t>
            </a:r>
          </a:p>
          <a:p>
            <a:pPr marL="342900" indent="-342900">
              <a:lnSpc>
                <a:spcPct val="100000"/>
              </a:lnSpc>
              <a:spcBef>
                <a:spcPts val="600"/>
              </a:spcBef>
              <a:spcAft>
                <a:spcPts val="600"/>
              </a:spcAft>
              <a:buAutoNum type="arabicPeriod"/>
            </a:pPr>
            <a:r>
              <a:rPr lang="en-US" sz="2000" dirty="0">
                <a:latin typeface="Times New Roman"/>
                <a:ea typeface="Calibri"/>
                <a:cs typeface="Calibri"/>
              </a:rPr>
              <a:t>When are OTEIP requests due to PERS 40CC?</a:t>
            </a:r>
            <a:endParaRPr lang="en-US" sz="2000" dirty="0">
              <a:latin typeface="Times New Roman"/>
            </a:endParaRPr>
          </a:p>
        </p:txBody>
      </p:sp>
    </p:spTree>
    <p:extLst>
      <p:ext uri="{BB962C8B-B14F-4D97-AF65-F5344CB8AC3E}">
        <p14:creationId xmlns:p14="http://schemas.microsoft.com/office/powerpoint/2010/main" val="222624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 y="-4417"/>
            <a:ext cx="12194821" cy="1097019"/>
          </a:xfrm>
        </p:spPr>
        <p:txBody>
          <a:bodyPr>
            <a:normAutofit/>
          </a:bodyPr>
          <a:lstStyle/>
          <a:p>
            <a:pPr algn="ctr"/>
            <a:r>
              <a:rPr lang="en-US" sz="3200" b="1" i="0" dirty="0">
                <a:solidFill>
                  <a:srgbClr val="000000"/>
                </a:solidFill>
                <a:latin typeface="Times New Roman"/>
                <a:cs typeface="Times New Roman"/>
              </a:rPr>
              <a:t>Summary and Review</a:t>
            </a:r>
          </a:p>
        </p:txBody>
      </p:sp>
      <p:sp>
        <p:nvSpPr>
          <p:cNvPr id="3" name="Content Placeholder 2"/>
          <p:cNvSpPr>
            <a:spLocks noGrp="1"/>
          </p:cNvSpPr>
          <p:nvPr>
            <p:ph idx="1"/>
          </p:nvPr>
        </p:nvSpPr>
        <p:spPr>
          <a:xfrm>
            <a:off x="1817757" y="1084118"/>
            <a:ext cx="8567531" cy="4689764"/>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In this lesson we discussed</a:t>
            </a:r>
            <a:r>
              <a:rPr lang="en-US" sz="2000" dirty="0">
                <a:solidFill>
                  <a:srgbClr val="000000"/>
                </a:solidFill>
                <a:latin typeface="Times New Roman"/>
                <a:cs typeface="Times New Roman"/>
              </a:rPr>
              <a:t> the following: </a:t>
            </a:r>
            <a:endParaRPr lang="en-US" sz="2000" b="0" i="0" dirty="0">
              <a:solidFill>
                <a:srgbClr val="000000"/>
              </a:solidFill>
              <a:latin typeface="Times New Roman"/>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Direct and Indirect compensation</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Regular Military Compensation (RMC) Calculator</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Purpose of the SRB and ESRP programs</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Eligibility requirements for the SRB and ESRP </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Timeline and procedures for SRB/ESRP submission</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SRB restrictions for rating conversion and officer programs</a:t>
            </a:r>
            <a:endParaRPr lang="en-US">
              <a:latin typeface="Times New Roman"/>
              <a:ea typeface="Tahoma"/>
              <a:cs typeface="Times New Roman"/>
            </a:endParaRPr>
          </a:p>
          <a:p>
            <a:pPr marL="571500" lvl="2">
              <a:lnSpc>
                <a:spcPct val="100000"/>
              </a:lnSpc>
              <a:spcBef>
                <a:spcPts val="300"/>
              </a:spcBef>
              <a:spcAft>
                <a:spcPts val="300"/>
              </a:spcAft>
            </a:pPr>
            <a:r>
              <a:rPr lang="en-US" sz="2000" b="0" i="0" dirty="0">
                <a:solidFill>
                  <a:srgbClr val="000000"/>
                </a:solidFill>
                <a:latin typeface="Times New Roman"/>
                <a:cs typeface="Times New Roman"/>
              </a:rPr>
              <a:t>The requirements for the following incentive programs</a:t>
            </a:r>
            <a:endParaRPr lang="en-US">
              <a:latin typeface="Times New Roman"/>
              <a:ea typeface="Tahoma"/>
              <a:cs typeface="Times New Roman"/>
            </a:endParaRPr>
          </a:p>
          <a:p>
            <a:pPr marL="571500" lvl="3">
              <a:lnSpc>
                <a:spcPct val="100000"/>
              </a:lnSpc>
              <a:spcBef>
                <a:spcPts val="300"/>
              </a:spcBef>
              <a:spcAft>
                <a:spcPts val="300"/>
              </a:spcAft>
            </a:pPr>
            <a:r>
              <a:rPr lang="en-US" sz="2000" b="0" i="0" dirty="0">
                <a:solidFill>
                  <a:srgbClr val="000000"/>
                </a:solidFill>
                <a:latin typeface="Times New Roman"/>
                <a:cs typeface="Times New Roman"/>
              </a:rPr>
              <a:t>OTT</a:t>
            </a:r>
            <a:endParaRPr lang="en-US" sz="2000">
              <a:latin typeface="Times New Roman"/>
              <a:ea typeface="Tahoma"/>
              <a:cs typeface="Times New Roman"/>
            </a:endParaRPr>
          </a:p>
          <a:p>
            <a:pPr marL="571500" lvl="3">
              <a:lnSpc>
                <a:spcPct val="100000"/>
              </a:lnSpc>
              <a:spcBef>
                <a:spcPts val="300"/>
              </a:spcBef>
              <a:spcAft>
                <a:spcPts val="300"/>
              </a:spcAft>
            </a:pPr>
            <a:r>
              <a:rPr lang="en-US" sz="2000" b="0" i="0" dirty="0">
                <a:solidFill>
                  <a:srgbClr val="000000"/>
                </a:solidFill>
                <a:latin typeface="Times New Roman"/>
                <a:cs typeface="Times New Roman"/>
              </a:rPr>
              <a:t>SDAP</a:t>
            </a:r>
            <a:endParaRPr lang="en-US" sz="2000">
              <a:latin typeface="Times New Roman"/>
              <a:ea typeface="Tahoma"/>
              <a:cs typeface="Times New Roman"/>
            </a:endParaRPr>
          </a:p>
          <a:p>
            <a:pPr marL="571500" lvl="3">
              <a:lnSpc>
                <a:spcPct val="100000"/>
              </a:lnSpc>
              <a:spcBef>
                <a:spcPts val="300"/>
              </a:spcBef>
              <a:spcAft>
                <a:spcPts val="300"/>
              </a:spcAft>
            </a:pPr>
            <a:r>
              <a:rPr lang="en-US" sz="2000" b="0" i="0" dirty="0">
                <a:solidFill>
                  <a:srgbClr val="000000"/>
                </a:solidFill>
                <a:latin typeface="Times New Roman"/>
                <a:cs typeface="Times New Roman"/>
              </a:rPr>
              <a:t>SDIP</a:t>
            </a:r>
            <a:endParaRPr lang="en-US" sz="2000">
              <a:latin typeface="Times New Roman"/>
              <a:ea typeface="Tahoma"/>
              <a:cs typeface="Times New Roman"/>
            </a:endParaRPr>
          </a:p>
          <a:p>
            <a:pPr marL="571500" lvl="3">
              <a:lnSpc>
                <a:spcPct val="100000"/>
              </a:lnSpc>
              <a:spcBef>
                <a:spcPts val="300"/>
              </a:spcBef>
              <a:spcAft>
                <a:spcPts val="300"/>
              </a:spcAft>
            </a:pPr>
            <a:r>
              <a:rPr lang="en-US" sz="2000" b="0" i="0" dirty="0">
                <a:solidFill>
                  <a:srgbClr val="000000"/>
                </a:solidFill>
                <a:latin typeface="Times New Roman"/>
                <a:cs typeface="Times New Roman"/>
              </a:rPr>
              <a:t>OTEIP</a:t>
            </a:r>
            <a:endParaRPr lang="en-US" dirty="0">
              <a:latin typeface="Times New Roman"/>
              <a:ea typeface="Tahoma"/>
              <a:cs typeface="Times New Roman"/>
            </a:endParaRPr>
          </a:p>
          <a:p>
            <a:pPr>
              <a:lnSpc>
                <a:spcPct val="100000"/>
              </a:lnSpc>
              <a:spcBef>
                <a:spcPts val="300"/>
              </a:spcBef>
              <a:spcAft>
                <a:spcPts val="300"/>
              </a:spcAft>
            </a:pPr>
            <a:endParaRPr lang="en-US">
              <a:ea typeface="Tahoma"/>
              <a:cs typeface="Tahoma"/>
            </a:endParaRPr>
          </a:p>
        </p:txBody>
      </p:sp>
    </p:spTree>
    <p:extLst>
      <p:ext uri="{BB962C8B-B14F-4D97-AF65-F5344CB8AC3E}">
        <p14:creationId xmlns:p14="http://schemas.microsoft.com/office/powerpoint/2010/main" val="2800307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33A7249-1F25-B110-540D-64549D89AF4D}"/>
              </a:ext>
            </a:extLst>
          </p:cNvPr>
          <p:cNvSpPr>
            <a:spLocks noGrp="1"/>
          </p:cNvSpPr>
          <p:nvPr>
            <p:ph idx="1"/>
          </p:nvPr>
        </p:nvSpPr>
        <p:spPr>
          <a:xfrm>
            <a:off x="4916182" y="2970652"/>
            <a:ext cx="2349492" cy="460375"/>
          </a:xfrm>
        </p:spPr>
        <p:txBody>
          <a:bodyPr vert="horz" lIns="91440" tIns="45720" rIns="91440" bIns="45720" rtlCol="0" anchor="t">
            <a:noAutofit/>
          </a:bodyPr>
          <a:lstStyle/>
          <a:p>
            <a:pPr marL="0" indent="0" algn="ctr">
              <a:buNone/>
            </a:pPr>
            <a:r>
              <a:rPr lang="en-US" sz="3200" b="1">
                <a:latin typeface="Times New Roman"/>
                <a:ea typeface="Calibri"/>
                <a:cs typeface="Calibri"/>
              </a:rPr>
              <a:t>Questions?</a:t>
            </a:r>
          </a:p>
        </p:txBody>
      </p:sp>
    </p:spTree>
    <p:extLst>
      <p:ext uri="{BB962C8B-B14F-4D97-AF65-F5344CB8AC3E}">
        <p14:creationId xmlns:p14="http://schemas.microsoft.com/office/powerpoint/2010/main" val="477339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 y="-2208"/>
            <a:ext cx="12190660" cy="1175372"/>
          </a:xfrm>
        </p:spPr>
        <p:txBody>
          <a:bodyPr>
            <a:normAutofit/>
          </a:bodyPr>
          <a:lstStyle/>
          <a:p>
            <a:pPr algn="ctr"/>
            <a:r>
              <a:rPr lang="en-US" sz="3200" b="1" i="0" dirty="0">
                <a:solidFill>
                  <a:srgbClr val="000000"/>
                </a:solidFill>
                <a:latin typeface="Times New Roman"/>
                <a:cs typeface="Times New Roman"/>
              </a:rPr>
              <a:t>Types of Compensation</a:t>
            </a:r>
          </a:p>
        </p:txBody>
      </p:sp>
      <p:sp>
        <p:nvSpPr>
          <p:cNvPr id="3" name="Content Placeholder 2"/>
          <p:cNvSpPr>
            <a:spLocks noGrp="1"/>
          </p:cNvSpPr>
          <p:nvPr>
            <p:ph idx="1"/>
          </p:nvPr>
        </p:nvSpPr>
        <p:spPr>
          <a:xfrm>
            <a:off x="2355574" y="1295800"/>
            <a:ext cx="7467600" cy="3935095"/>
          </a:xfrm>
        </p:spPr>
        <p:txBody>
          <a:bodyPr vert="horz" lIns="91440" tIns="45720" rIns="91440" bIns="45720" numCol="2" rtlCol="0" anchor="t">
            <a:noAutofit/>
          </a:bodyPr>
          <a:lstStyle/>
          <a:p>
            <a:pPr>
              <a:lnSpc>
                <a:spcPct val="100000"/>
              </a:lnSpc>
              <a:spcBef>
                <a:spcPts val="0"/>
              </a:spcBef>
            </a:pPr>
            <a:r>
              <a:rPr lang="en-US" sz="2000" b="0" i="0" dirty="0">
                <a:solidFill>
                  <a:srgbClr val="000000"/>
                </a:solidFill>
                <a:latin typeface="Times New Roman"/>
                <a:cs typeface="Times New Roman"/>
              </a:rPr>
              <a:t>Direct</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Military Pay</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Incentive Pay	</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Special Pay</a:t>
            </a:r>
            <a:endParaRPr lang="en-US" sz="2000">
              <a:latin typeface="Times New Roman"/>
              <a:cs typeface="Times New Roman"/>
            </a:endParaRPr>
          </a:p>
          <a:p>
            <a:pPr lvl="1">
              <a:lnSpc>
                <a:spcPct val="100000"/>
              </a:lnSpc>
              <a:spcBef>
                <a:spcPts val="0"/>
              </a:spcBef>
            </a:pPr>
            <a:r>
              <a:rPr lang="en-US" sz="2000" b="0" i="0" dirty="0">
                <a:solidFill>
                  <a:srgbClr val="000000"/>
                </a:solidFill>
                <a:latin typeface="Times New Roman"/>
                <a:cs typeface="Times New Roman"/>
              </a:rPr>
              <a:t>BAH or OHA</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BAS</a:t>
            </a:r>
            <a:endParaRPr lang="en-US" sz="2000">
              <a:latin typeface="Times New Roman"/>
              <a:cs typeface="Times New Roman"/>
            </a:endParaRPr>
          </a:p>
          <a:p>
            <a:pPr lvl="1">
              <a:lnSpc>
                <a:spcPct val="100000"/>
              </a:lnSpc>
              <a:spcBef>
                <a:spcPts val="0"/>
              </a:spcBef>
            </a:pPr>
            <a:r>
              <a:rPr lang="en-US" sz="2000" b="0" i="0" dirty="0">
                <a:solidFill>
                  <a:srgbClr val="000000"/>
                </a:solidFill>
                <a:latin typeface="Times New Roman"/>
                <a:cs typeface="Times New Roman"/>
              </a:rPr>
              <a:t>Clothing Allowance</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FSA (if applicable)</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BRS contribution match</a:t>
            </a:r>
            <a:endParaRPr lang="en-US" sz="2000" b="0" i="0">
              <a:solidFill>
                <a:srgbClr val="000000"/>
              </a:solidFill>
              <a:latin typeface="Times New Roman"/>
              <a:ea typeface="Calibri"/>
              <a:cs typeface="Times New Roman"/>
            </a:endParaRPr>
          </a:p>
          <a:p>
            <a:pPr lvl="1">
              <a:lnSpc>
                <a:spcPct val="100000"/>
              </a:lnSpc>
              <a:spcBef>
                <a:spcPts val="0"/>
              </a:spcBef>
            </a:pPr>
            <a:r>
              <a:rPr lang="en-US" sz="2000" b="0" i="0" dirty="0">
                <a:solidFill>
                  <a:srgbClr val="000000"/>
                </a:solidFill>
                <a:latin typeface="Times New Roman"/>
                <a:cs typeface="Times New Roman"/>
              </a:rPr>
              <a:t>Continuation Pay</a:t>
            </a:r>
            <a:endParaRPr lang="en-US" sz="2000">
              <a:solidFill>
                <a:srgbClr val="000000"/>
              </a:solidFill>
              <a:latin typeface="Times New Roman"/>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i="0" u="none" strike="noStrike" kern="1200" cap="none" spc="0" normalizeH="0" baseline="0" noProof="0" dirty="0">
              <a:ln>
                <a:noFill/>
              </a:ln>
              <a:solidFill>
                <a:srgbClr val="000000"/>
              </a:solidFill>
              <a:effectLst/>
              <a:uLnTx/>
              <a:uFillTx/>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i="0" u="none" strike="noStrike" kern="1200" cap="none" spc="0" normalizeH="0" baseline="0" noProof="0" dirty="0">
              <a:ln>
                <a:noFill/>
              </a:ln>
              <a:solidFill>
                <a:srgbClr val="000000"/>
              </a:solidFill>
              <a:effectLst/>
              <a:uLnTx/>
              <a:uFillTx/>
              <a:latin typeface="Times New Roman"/>
              <a:cs typeface="Times New Roman"/>
            </a:endParaRPr>
          </a:p>
          <a:p>
            <a:pPr marR="0" lvl="0"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Indirect</a:t>
            </a:r>
            <a:endParaRPr lang="en-US" sz="2000" b="0" i="0" u="none" strike="noStrike" kern="1200" cap="none" spc="0" normalizeH="0" baseline="0" noProof="0" dirty="0">
              <a:ln>
                <a:noFill/>
              </a:ln>
              <a:solidFill>
                <a:srgbClr val="000000"/>
              </a:solidFill>
              <a:effectLst/>
              <a:uLnTx/>
              <a:uFillTx/>
              <a:latin typeface="Times New Roman"/>
              <a:ea typeface="Calibri"/>
              <a:cs typeface="Times New Roman"/>
            </a:endParaRPr>
          </a:p>
          <a:p>
            <a:pPr marR="0" lvl="1"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Retirement</a:t>
            </a:r>
            <a:endParaRPr lang="en-US" sz="2000" b="0" i="0" u="none" strike="noStrike" kern="1200" cap="none" spc="0" normalizeH="0" baseline="0" noProof="0" dirty="0">
              <a:ln>
                <a:noFill/>
              </a:ln>
              <a:solidFill>
                <a:srgbClr val="000000"/>
              </a:solidFill>
              <a:effectLst/>
              <a:uLnTx/>
              <a:uFillTx/>
              <a:latin typeface="Times New Roman"/>
              <a:ea typeface="Calibri"/>
              <a:cs typeface="Times New Roman"/>
            </a:endParaRPr>
          </a:p>
          <a:p>
            <a:pPr marR="0" lvl="1"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Medical Care</a:t>
            </a:r>
            <a:endParaRPr lang="en-US" sz="2000" b="0" i="0" u="none" strike="noStrike" kern="1200" cap="none" spc="0" normalizeH="0" baseline="0" noProof="0">
              <a:ln>
                <a:noFill/>
              </a:ln>
              <a:solidFill>
                <a:srgbClr val="000000"/>
              </a:solidFill>
              <a:effectLst/>
              <a:uLnTx/>
              <a:uFillTx/>
              <a:latin typeface="Times New Roman"/>
              <a:ea typeface="Calibri"/>
              <a:cs typeface="Times New Roman"/>
            </a:endParaRPr>
          </a:p>
          <a:p>
            <a:pPr marR="0" lvl="1"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Death and Survivor Program</a:t>
            </a:r>
            <a:endParaRPr lang="en-US" sz="2000" b="0" i="0" u="none" strike="noStrike" kern="1200" cap="none" spc="0" normalizeH="0" baseline="0" noProof="0">
              <a:ln>
                <a:noFill/>
              </a:ln>
              <a:solidFill>
                <a:srgbClr val="000000"/>
              </a:solidFill>
              <a:effectLst/>
              <a:uLnTx/>
              <a:uFillTx/>
              <a:latin typeface="Times New Roman"/>
              <a:ea typeface="Calibri"/>
              <a:cs typeface="Times New Roman"/>
            </a:endParaRPr>
          </a:p>
          <a:p>
            <a:pPr marR="0" lvl="1"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Social Security Coverage</a:t>
            </a:r>
            <a:endParaRPr lang="en-US" sz="2000" b="0" i="0" u="none" strike="noStrike" kern="1200" cap="none" spc="0" normalizeH="0" baseline="0" noProof="0">
              <a:ln>
                <a:noFill/>
              </a:ln>
              <a:solidFill>
                <a:srgbClr val="000000"/>
              </a:solidFill>
              <a:effectLst/>
              <a:uLnTx/>
              <a:uFillTx/>
              <a:latin typeface="Times New Roman"/>
              <a:ea typeface="Calibri"/>
              <a:cs typeface="Times New Roman"/>
            </a:endParaRPr>
          </a:p>
          <a:p>
            <a:pPr marR="0" lvl="1"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Times New Roman"/>
                <a:cs typeface="Times New Roman"/>
              </a:rPr>
              <a:t>Government Quarters</a:t>
            </a:r>
            <a:endParaRPr lang="en-US" sz="2000" b="0" i="0" u="none" strike="noStrike" kern="1200" cap="none" spc="0" normalizeH="0" baseline="0" noProof="0" dirty="0">
              <a:ln>
                <a:noFill/>
              </a:ln>
              <a:solidFill>
                <a:srgbClr val="000000"/>
              </a:solidFill>
              <a:effectLst/>
              <a:uLnTx/>
              <a:uFillTx/>
              <a:latin typeface="Times New Roman"/>
              <a:cs typeface="Times New Roman"/>
            </a:endParaRPr>
          </a:p>
          <a:p>
            <a:pPr marL="457200" lvl="1" indent="0">
              <a:buNone/>
            </a:pPr>
            <a:endParaRPr lang="en-US" sz="2000" b="0" i="0">
              <a:solidFill>
                <a:srgbClr val="000000"/>
              </a:solidFill>
              <a:latin typeface="Calibri"/>
            </a:endParaRPr>
          </a:p>
        </p:txBody>
      </p:sp>
    </p:spTree>
    <p:extLst>
      <p:ext uri="{BB962C8B-B14F-4D97-AF65-F5344CB8AC3E}">
        <p14:creationId xmlns:p14="http://schemas.microsoft.com/office/powerpoint/2010/main" val="231452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9" y="0"/>
            <a:ext cx="12196477" cy="1325563"/>
          </a:xfrm>
        </p:spPr>
        <p:txBody>
          <a:bodyPr>
            <a:noAutofit/>
          </a:bodyPr>
          <a:lstStyle/>
          <a:p>
            <a:pPr algn="ctr"/>
            <a:r>
              <a:rPr lang="en-US" sz="3200" b="1" i="0" dirty="0">
                <a:solidFill>
                  <a:srgbClr val="000000"/>
                </a:solidFill>
                <a:latin typeface="Times New Roman"/>
                <a:cs typeface="Times New Roman"/>
              </a:rPr>
              <a:t>Military Compensation Calculator</a:t>
            </a:r>
          </a:p>
        </p:txBody>
      </p:sp>
      <p:sp>
        <p:nvSpPr>
          <p:cNvPr id="3" name="Content Placeholder 2"/>
          <p:cNvSpPr>
            <a:spLocks noGrp="1"/>
          </p:cNvSpPr>
          <p:nvPr>
            <p:ph idx="1"/>
          </p:nvPr>
        </p:nvSpPr>
        <p:spPr>
          <a:xfrm>
            <a:off x="1066800" y="1598378"/>
            <a:ext cx="10058400" cy="4101350"/>
          </a:xfrm>
        </p:spPr>
        <p:txBody>
          <a:bodyPr vert="horz" lIns="91440" tIns="45720" rIns="91440" bIns="45720" rtlCol="0" anchor="t">
            <a:normAutofit/>
          </a:bodyPr>
          <a:lstStyle/>
          <a:p>
            <a:r>
              <a:rPr lang="en-US" sz="2000" b="0" i="0" dirty="0">
                <a:solidFill>
                  <a:srgbClr val="000000"/>
                </a:solidFill>
                <a:latin typeface="Times New Roman"/>
                <a:cs typeface="Times New Roman"/>
              </a:rPr>
              <a:t>Helps Sailors better estimate the total value of their military compensation</a:t>
            </a:r>
            <a:endParaRPr lang="en-US" sz="2000" b="0" i="0">
              <a:solidFill>
                <a:srgbClr val="000000"/>
              </a:solidFill>
              <a:latin typeface="Times New Roman"/>
              <a:ea typeface="Calibri"/>
              <a:cs typeface="Times New Roman"/>
            </a:endParaRPr>
          </a:p>
          <a:p>
            <a:r>
              <a:rPr lang="en-US" sz="2000" b="0" i="0" dirty="0">
                <a:solidFill>
                  <a:srgbClr val="000000"/>
                </a:solidFill>
                <a:latin typeface="Times New Roman"/>
                <a:cs typeface="Times New Roman"/>
              </a:rPr>
              <a:t>Helps Sailors manage financial expectations with knowing their annual income and their tax rate</a:t>
            </a:r>
            <a:endParaRPr lang="en-US" sz="2000" b="0" i="0">
              <a:solidFill>
                <a:srgbClr val="000000"/>
              </a:solidFill>
              <a:latin typeface="Times New Roman"/>
              <a:ea typeface="Calibri"/>
              <a:cs typeface="Times New Roman"/>
            </a:endParaRPr>
          </a:p>
          <a:p>
            <a:r>
              <a:rPr lang="en-US" sz="2000" b="0" i="0" dirty="0">
                <a:solidFill>
                  <a:srgbClr val="000000"/>
                </a:solidFill>
                <a:latin typeface="Times New Roman"/>
                <a:cs typeface="Times New Roman"/>
              </a:rPr>
              <a:t>Compare pay to private sector</a:t>
            </a:r>
            <a:endParaRPr lang="en-US" sz="2000" b="0" i="0">
              <a:solidFill>
                <a:srgbClr val="000000"/>
              </a:solidFill>
              <a:latin typeface="Times New Roman"/>
              <a:ea typeface="Calibri"/>
              <a:cs typeface="Times New Roman"/>
            </a:endParaRPr>
          </a:p>
          <a:p>
            <a:r>
              <a:rPr lang="en-US" sz="2000" dirty="0">
                <a:solidFill>
                  <a:srgbClr val="000000"/>
                </a:solidFill>
                <a:latin typeface="Times New Roman"/>
                <a:cs typeface="Times New Roman"/>
              </a:rPr>
              <a:t>Considers</a:t>
            </a:r>
            <a:r>
              <a:rPr lang="en-US" sz="2000" b="0" i="0" dirty="0">
                <a:solidFill>
                  <a:srgbClr val="000000"/>
                </a:solidFill>
                <a:latin typeface="Times New Roman"/>
                <a:cs typeface="Times New Roman"/>
              </a:rPr>
              <a:t> direct and indirect compensation</a:t>
            </a:r>
            <a:endParaRPr lang="en-US" sz="2000">
              <a:latin typeface="Times New Roman"/>
              <a:cs typeface="Times New Roman"/>
            </a:endParaRPr>
          </a:p>
          <a:p>
            <a:r>
              <a:rPr lang="en-US" sz="2000" b="0" i="0" dirty="0">
                <a:solidFill>
                  <a:srgbClr val="000000"/>
                </a:solidFill>
                <a:latin typeface="Times New Roman"/>
                <a:cs typeface="Times New Roman"/>
              </a:rPr>
              <a:t>Calculator is found at</a:t>
            </a:r>
            <a:r>
              <a:rPr lang="en-US" sz="2000" dirty="0">
                <a:solidFill>
                  <a:srgbClr val="000000"/>
                </a:solidFill>
                <a:latin typeface="Times New Roman"/>
                <a:cs typeface="Times New Roman"/>
              </a:rPr>
              <a:t>:</a:t>
            </a:r>
            <a:endParaRPr lang="en-US" sz="2000" dirty="0">
              <a:solidFill>
                <a:srgbClr val="000000"/>
              </a:solidFill>
              <a:latin typeface="Times New Roman"/>
              <a:ea typeface="Calibri"/>
              <a:cs typeface="Times New Roman"/>
            </a:endParaRPr>
          </a:p>
          <a:p>
            <a:pPr marL="0" indent="0">
              <a:buNone/>
            </a:pPr>
            <a:r>
              <a:rPr lang="en-US" sz="2000" b="0" i="0" dirty="0">
                <a:solidFill>
                  <a:srgbClr val="000000"/>
                </a:solidFill>
                <a:latin typeface="Times New Roman"/>
                <a:cs typeface="Times New Roman"/>
                <a:hlinkClick r:id="rId3"/>
              </a:rPr>
              <a:t>https://militarypay.defense.gov/Calculators/RMC-Calculator/</a:t>
            </a:r>
            <a:endParaRPr lang="en-US" sz="2000" b="0" i="0">
              <a:solidFill>
                <a:srgbClr val="000000"/>
              </a:solidFill>
              <a:latin typeface="Times New Roman"/>
              <a:ea typeface="Calibri"/>
              <a:cs typeface="Times New Roman"/>
            </a:endParaRPr>
          </a:p>
          <a:p>
            <a:pPr marL="0" indent="0">
              <a:buNone/>
            </a:pPr>
            <a:endParaRPr lang="en-US" sz="2000" dirty="0">
              <a:solidFill>
                <a:srgbClr val="000000"/>
              </a:solidFill>
              <a:latin typeface="Times New Roman"/>
              <a:ea typeface="Calibri"/>
              <a:cs typeface="Times New Roman"/>
            </a:endParaRPr>
          </a:p>
        </p:txBody>
      </p:sp>
    </p:spTree>
    <p:extLst>
      <p:ext uri="{BB962C8B-B14F-4D97-AF65-F5344CB8AC3E}">
        <p14:creationId xmlns:p14="http://schemas.microsoft.com/office/powerpoint/2010/main" val="3693149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 y="-3036"/>
            <a:ext cx="12190414" cy="1347649"/>
          </a:xfrm>
        </p:spPr>
        <p:txBody>
          <a:bodyPr>
            <a:noAutofit/>
          </a:bodyPr>
          <a:lstStyle/>
          <a:p>
            <a:pPr algn="ctr"/>
            <a:r>
              <a:rPr lang="en-US" sz="3200" b="1" i="0"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(SRB)</a:t>
            </a:r>
            <a:endParaRPr lang="en-US" sz="2000" i="0" dirty="0">
              <a:solidFill>
                <a:srgbClr val="000000"/>
              </a:solidFill>
              <a:latin typeface="Times New Roman"/>
              <a:cs typeface="Times New Roman"/>
            </a:endParaRPr>
          </a:p>
        </p:txBody>
      </p:sp>
      <p:sp>
        <p:nvSpPr>
          <p:cNvPr id="3" name="Content Placeholder 2"/>
          <p:cNvSpPr>
            <a:spLocks noGrp="1"/>
          </p:cNvSpPr>
          <p:nvPr>
            <p:ph idx="1"/>
          </p:nvPr>
        </p:nvSpPr>
        <p:spPr>
          <a:xfrm>
            <a:off x="1066800" y="1454344"/>
            <a:ext cx="10058400" cy="4101350"/>
          </a:xfrm>
        </p:spPr>
        <p:txBody>
          <a:bodyPr vert="horz" lIns="91440" tIns="45720" rIns="91440" bIns="45720" rtlCol="0" anchor="t">
            <a:normAutofit/>
          </a:bodyPr>
          <a:lstStyle/>
          <a:p>
            <a:pPr>
              <a:lnSpc>
                <a:spcPct val="100000"/>
              </a:lnSpc>
              <a:spcBef>
                <a:spcPts val="600"/>
              </a:spcBef>
              <a:spcAft>
                <a:spcPts val="600"/>
              </a:spcAft>
            </a:pPr>
            <a:r>
              <a:rPr lang="en-US" sz="2000" b="0" i="0" dirty="0">
                <a:solidFill>
                  <a:srgbClr val="000000"/>
                </a:solidFill>
                <a:latin typeface="Times New Roman"/>
                <a:cs typeface="Times New Roman"/>
              </a:rPr>
              <a:t>Navy’s primary monetary force shaping tool to achieve enlisted retention requirements in critical ratings, NECs, and skills</a:t>
            </a:r>
          </a:p>
          <a:p>
            <a:pPr>
              <a:lnSpc>
                <a:spcPct val="100000"/>
              </a:lnSpc>
              <a:spcBef>
                <a:spcPts val="600"/>
              </a:spcBef>
              <a:spcAft>
                <a:spcPts val="600"/>
              </a:spcAft>
            </a:pPr>
            <a:r>
              <a:rPr lang="en-US" sz="2000" b="0" i="0" dirty="0">
                <a:solidFill>
                  <a:srgbClr val="000000"/>
                </a:solidFill>
                <a:latin typeface="Times New Roman"/>
                <a:cs typeface="Times New Roman"/>
              </a:rPr>
              <a:t>Responsible Office:  BUPERS-328</a:t>
            </a:r>
            <a:endParaRPr lang="en-US" sz="2000" b="0" i="0">
              <a:solidFill>
                <a:srgbClr val="000000"/>
              </a:solidFill>
              <a:latin typeface="Times New Roman"/>
              <a:ea typeface="Calibri"/>
              <a:cs typeface="Times New Roman"/>
            </a:endParaRPr>
          </a:p>
          <a:p>
            <a:pPr>
              <a:lnSpc>
                <a:spcPct val="100000"/>
              </a:lnSpc>
              <a:spcBef>
                <a:spcPts val="600"/>
              </a:spcBef>
              <a:spcAft>
                <a:spcPts val="600"/>
              </a:spcAft>
            </a:pPr>
            <a:r>
              <a:rPr lang="en-US" sz="2000" dirty="0">
                <a:solidFill>
                  <a:srgbClr val="000000"/>
                </a:solidFill>
                <a:latin typeface="Times New Roman"/>
                <a:ea typeface="Calibri"/>
                <a:cs typeface="Calibri"/>
              </a:rPr>
              <a:t>Governing Instruction: OPNAVINST 1160.1B</a:t>
            </a:r>
            <a:endParaRPr lang="en-US" sz="2000">
              <a:solidFill>
                <a:srgbClr val="000000"/>
              </a:solidFill>
              <a:latin typeface="Times New Roman"/>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The most up-to-date SRB levels are listed:</a:t>
            </a:r>
            <a:endParaRPr lang="en-US" sz="2000" b="0" i="0">
              <a:solidFill>
                <a:srgbClr val="000000"/>
              </a:solidFill>
              <a:latin typeface="Times New Roman"/>
              <a:ea typeface="Calibri"/>
              <a:cs typeface="Times New Roman"/>
            </a:endParaRPr>
          </a:p>
          <a:p>
            <a:pPr lvl="1">
              <a:lnSpc>
                <a:spcPct val="100000"/>
              </a:lnSpc>
              <a:spcBef>
                <a:spcPts val="300"/>
              </a:spcBef>
              <a:spcAft>
                <a:spcPts val="300"/>
              </a:spcAft>
            </a:pPr>
            <a:r>
              <a:rPr lang="en-US" sz="2000" b="0" i="0" dirty="0">
                <a:solidFill>
                  <a:srgbClr val="000000"/>
                </a:solidFill>
                <a:latin typeface="Times New Roman"/>
                <a:cs typeface="Times New Roman"/>
              </a:rPr>
              <a:t>Career-Management&lt;Community-Management/&lt;Enlisted Career Admin&lt;SRB SDAP </a:t>
            </a:r>
            <a:r>
              <a:rPr lang="en-US" sz="2000" b="0" i="0" err="1">
                <a:solidFill>
                  <a:srgbClr val="000000"/>
                </a:solidFill>
                <a:latin typeface="Times New Roman"/>
                <a:cs typeface="Times New Roman"/>
              </a:rPr>
              <a:t>Enl</a:t>
            </a:r>
            <a:r>
              <a:rPr lang="en-US" sz="2000" b="0" i="0" dirty="0">
                <a:solidFill>
                  <a:srgbClr val="000000"/>
                </a:solidFill>
                <a:latin typeface="Times New Roman"/>
                <a:cs typeface="Times New Roman"/>
              </a:rPr>
              <a:t> Bonus</a:t>
            </a:r>
            <a:endParaRPr lang="en-US" sz="2000" b="0" i="0" dirty="0">
              <a:solidFill>
                <a:srgbClr val="000000"/>
              </a:solidFill>
              <a:latin typeface="Times New Roman"/>
              <a:ea typeface="Calibri"/>
              <a:cs typeface="Times New Roman"/>
            </a:endParaRPr>
          </a:p>
        </p:txBody>
      </p:sp>
    </p:spTree>
    <p:extLst>
      <p:ext uri="{BB962C8B-B14F-4D97-AF65-F5344CB8AC3E}">
        <p14:creationId xmlns:p14="http://schemas.microsoft.com/office/powerpoint/2010/main" val="63137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44333"/>
            <a:ext cx="10058400" cy="4748755"/>
          </a:xfrm>
          <a:noFill/>
        </p:spPr>
        <p:txBody>
          <a:bodyPr vert="horz" lIns="91440" tIns="45720" rIns="91440" bIns="45720" rtlCol="0" anchor="t">
            <a:normAutofit/>
          </a:bodyPr>
          <a:lstStyle/>
          <a:p>
            <a:r>
              <a:rPr lang="en-US" sz="2000" b="0" i="0" dirty="0">
                <a:solidFill>
                  <a:srgbClr val="000000"/>
                </a:solidFill>
                <a:latin typeface="Times New Roman"/>
                <a:cs typeface="Times New Roman"/>
              </a:rPr>
              <a:t>Completed at least 17 months of continuous active naval service, but not more than 20 years of active-duty service</a:t>
            </a:r>
          </a:p>
          <a:p>
            <a:r>
              <a:rPr lang="en-US" sz="2000" b="0" i="0" dirty="0">
                <a:solidFill>
                  <a:srgbClr val="000000"/>
                </a:solidFill>
                <a:latin typeface="Times New Roman"/>
                <a:cs typeface="Times New Roman"/>
              </a:rPr>
              <a:t>Be eligible to reenlist for 3 or more years in regular Navy</a:t>
            </a:r>
          </a:p>
          <a:p>
            <a:r>
              <a:rPr lang="en-US" sz="2000" b="0" i="0" dirty="0">
                <a:solidFill>
                  <a:srgbClr val="000000"/>
                </a:solidFill>
                <a:latin typeface="Times New Roman"/>
                <a:cs typeface="Times New Roman"/>
              </a:rPr>
              <a:t>Not be entitled to or have received severance or separation pay</a:t>
            </a:r>
          </a:p>
          <a:p>
            <a:r>
              <a:rPr lang="en-US" sz="2000" b="0" i="0" dirty="0">
                <a:solidFill>
                  <a:srgbClr val="000000"/>
                </a:solidFill>
                <a:latin typeface="Times New Roman"/>
                <a:cs typeface="Times New Roman"/>
              </a:rPr>
              <a:t>Be on active duty</a:t>
            </a:r>
          </a:p>
          <a:p>
            <a:r>
              <a:rPr lang="en-US" sz="2000" b="0" i="0" dirty="0">
                <a:solidFill>
                  <a:srgbClr val="000000"/>
                </a:solidFill>
                <a:latin typeface="Times New Roman"/>
                <a:cs typeface="Times New Roman"/>
              </a:rPr>
              <a:t>Be a Petty Officer (exception for designated striker)</a:t>
            </a:r>
          </a:p>
          <a:p>
            <a:r>
              <a:rPr lang="en-US" sz="2000" b="0" i="0" dirty="0">
                <a:solidFill>
                  <a:srgbClr val="000000"/>
                </a:solidFill>
                <a:latin typeface="Times New Roman"/>
                <a:cs typeface="Times New Roman"/>
              </a:rPr>
              <a:t>Must be within 12 months of EAOS or in receipt of hard copy orders to meet OBLISERV</a:t>
            </a:r>
          </a:p>
          <a:p>
            <a:pPr marL="0" indent="0">
              <a:buNone/>
            </a:pPr>
            <a:endParaRPr lang="en-US" sz="2400"/>
          </a:p>
          <a:p>
            <a:pPr marL="0" indent="0">
              <a:buNone/>
            </a:pPr>
            <a:endParaRPr lang="en-US" sz="2400"/>
          </a:p>
        </p:txBody>
      </p:sp>
      <p:sp>
        <p:nvSpPr>
          <p:cNvPr id="7" name="Title 1">
            <a:extLst>
              <a:ext uri="{FF2B5EF4-FFF2-40B4-BE49-F238E27FC236}">
                <a16:creationId xmlns:a16="http://schemas.microsoft.com/office/drawing/2014/main" id="{6081B5A7-13C5-545F-D904-5C88449AA27A}"/>
              </a:ext>
            </a:extLst>
          </p:cNvPr>
          <p:cNvSpPr>
            <a:spLocks noGrp="1"/>
          </p:cNvSpPr>
          <p:nvPr>
            <p:ph type="title"/>
          </p:nvPr>
        </p:nvSpPr>
        <p:spPr>
          <a:xfrm>
            <a:off x="793" y="-3036"/>
            <a:ext cx="12190414" cy="1347649"/>
          </a:xfrm>
        </p:spPr>
        <p:txBody>
          <a:bodyPr>
            <a:noAutofit/>
          </a:bodyPr>
          <a:lstStyle/>
          <a:p>
            <a:pPr algn="ctr"/>
            <a:r>
              <a:rPr lang="en-US" sz="3200" b="1" i="0"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General Eligibility</a:t>
            </a:r>
            <a:endParaRPr lang="en-US" sz="2000" i="0" dirty="0">
              <a:solidFill>
                <a:srgbClr val="000000"/>
              </a:solidFill>
              <a:latin typeface="Times New Roman"/>
              <a:cs typeface="Times New Roman"/>
            </a:endParaRPr>
          </a:p>
        </p:txBody>
      </p:sp>
    </p:spTree>
    <p:extLst>
      <p:ext uri="{BB962C8B-B14F-4D97-AF65-F5344CB8AC3E}">
        <p14:creationId xmlns:p14="http://schemas.microsoft.com/office/powerpoint/2010/main" val="3491457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43170573"/>
              </p:ext>
            </p:extLst>
          </p:nvPr>
        </p:nvGraphicFramePr>
        <p:xfrm>
          <a:off x="2895600" y="1164397"/>
          <a:ext cx="6400801" cy="2792480"/>
        </p:xfrm>
        <a:graphic>
          <a:graphicData uri="http://schemas.openxmlformats.org/drawingml/2006/table">
            <a:tbl>
              <a:tblPr firstRow="1" bandRow="1">
                <a:tableStyleId>{5940675A-B579-460E-94D1-54222C63F5DA}</a:tableStyleId>
              </a:tblPr>
              <a:tblGrid>
                <a:gridCol w="892933">
                  <a:extLst>
                    <a:ext uri="{9D8B030D-6E8A-4147-A177-3AD203B41FA5}">
                      <a16:colId xmlns:a16="http://schemas.microsoft.com/office/drawing/2014/main" val="20000"/>
                    </a:ext>
                  </a:extLst>
                </a:gridCol>
                <a:gridCol w="2967440">
                  <a:extLst>
                    <a:ext uri="{9D8B030D-6E8A-4147-A177-3AD203B41FA5}">
                      <a16:colId xmlns:a16="http://schemas.microsoft.com/office/drawing/2014/main" val="20001"/>
                    </a:ext>
                  </a:extLst>
                </a:gridCol>
                <a:gridCol w="2540428">
                  <a:extLst>
                    <a:ext uri="{9D8B030D-6E8A-4147-A177-3AD203B41FA5}">
                      <a16:colId xmlns:a16="http://schemas.microsoft.com/office/drawing/2014/main" val="20002"/>
                    </a:ext>
                  </a:extLst>
                </a:gridCol>
              </a:tblGrid>
              <a:tr h="698120">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Zone</a:t>
                      </a:r>
                    </a:p>
                  </a:txBody>
                  <a:tcPr anchor="ctr"/>
                </a:tc>
                <a:tc>
                  <a:txBody>
                    <a:bodyPr/>
                    <a:lstStyle/>
                    <a:p>
                      <a:pPr algn="ctr"/>
                      <a:r>
                        <a:rPr lang="en-US" sz="2000" b="0" i="1" dirty="0">
                          <a:solidFill>
                            <a:schemeClr val="tx1"/>
                          </a:solidFill>
                          <a:latin typeface="Times New Roman" panose="02020603050405020304" pitchFamily="18" charset="0"/>
                          <a:cs typeface="Times New Roman" panose="02020603050405020304" pitchFamily="18" charset="0"/>
                        </a:rPr>
                        <a:t>Must</a:t>
                      </a:r>
                      <a:r>
                        <a:rPr lang="en-US" sz="2000" b="0" i="1" baseline="0" dirty="0">
                          <a:solidFill>
                            <a:schemeClr val="tx1"/>
                          </a:solidFill>
                          <a:latin typeface="Times New Roman" panose="02020603050405020304" pitchFamily="18" charset="0"/>
                          <a:cs typeface="Times New Roman" panose="02020603050405020304" pitchFamily="18" charset="0"/>
                        </a:rPr>
                        <a:t> have completed</a:t>
                      </a:r>
                      <a:endParaRPr lang="en-US" sz="2000" b="0" i="1"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2000" b="0" i="1">
                          <a:solidFill>
                            <a:schemeClr val="tx1"/>
                          </a:solidFill>
                          <a:latin typeface="Times New Roman" panose="02020603050405020304" pitchFamily="18" charset="0"/>
                          <a:cs typeface="Times New Roman" panose="02020603050405020304" pitchFamily="18" charset="0"/>
                        </a:rPr>
                        <a:t>But not more than</a:t>
                      </a:r>
                    </a:p>
                  </a:txBody>
                  <a:tcPr anchor="ctr"/>
                </a:tc>
                <a:extLst>
                  <a:ext uri="{0D108BD9-81ED-4DB2-BD59-A6C34878D82A}">
                    <a16:rowId xmlns:a16="http://schemas.microsoft.com/office/drawing/2014/main" val="10000"/>
                  </a:ext>
                </a:extLst>
              </a:tr>
              <a:tr h="698120">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A</a:t>
                      </a:r>
                    </a:p>
                  </a:txBody>
                  <a:tcPr anchor="ctr"/>
                </a:tc>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17 months</a:t>
                      </a:r>
                    </a:p>
                  </a:txBody>
                  <a:tcPr anchor="ctr"/>
                </a:tc>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6</a:t>
                      </a:r>
                      <a:r>
                        <a:rPr lang="en-US" sz="2000" b="0" baseline="0">
                          <a:solidFill>
                            <a:schemeClr val="tx1"/>
                          </a:solidFill>
                          <a:latin typeface="Times New Roman" panose="02020603050405020304" pitchFamily="18" charset="0"/>
                          <a:cs typeface="Times New Roman" panose="02020603050405020304" pitchFamily="18" charset="0"/>
                        </a:rPr>
                        <a:t> years</a:t>
                      </a:r>
                      <a:endParaRPr lang="en-US" sz="2000" b="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1"/>
                  </a:ext>
                </a:extLst>
              </a:tr>
              <a:tr h="698120">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B</a:t>
                      </a:r>
                    </a:p>
                  </a:txBody>
                  <a:tcPr anchor="ctr"/>
                </a:tc>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6 years</a:t>
                      </a:r>
                    </a:p>
                  </a:txBody>
                  <a:tcPr anchor="ctr"/>
                </a:tc>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10 years</a:t>
                      </a:r>
                    </a:p>
                  </a:txBody>
                  <a:tcPr anchor="ctr"/>
                </a:tc>
                <a:extLst>
                  <a:ext uri="{0D108BD9-81ED-4DB2-BD59-A6C34878D82A}">
                    <a16:rowId xmlns:a16="http://schemas.microsoft.com/office/drawing/2014/main" val="10002"/>
                  </a:ext>
                </a:extLst>
              </a:tr>
              <a:tr h="698120">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C</a:t>
                      </a:r>
                    </a:p>
                  </a:txBody>
                  <a:tcPr anchor="ctr"/>
                </a:tc>
                <a:tc>
                  <a:txBody>
                    <a:bodyPr/>
                    <a:lstStyle/>
                    <a:p>
                      <a:pPr algn="ctr"/>
                      <a:r>
                        <a:rPr lang="en-US" sz="2000" b="0">
                          <a:solidFill>
                            <a:schemeClr val="tx1"/>
                          </a:solidFill>
                          <a:latin typeface="Times New Roman" panose="02020603050405020304" pitchFamily="18" charset="0"/>
                          <a:cs typeface="Times New Roman" panose="02020603050405020304" pitchFamily="18" charset="0"/>
                        </a:rPr>
                        <a:t>10 years</a:t>
                      </a:r>
                    </a:p>
                  </a:txBody>
                  <a:tcPr anchor="ctr"/>
                </a:tc>
                <a:tc>
                  <a:txBody>
                    <a:bodyPr/>
                    <a:lstStyle/>
                    <a:p>
                      <a:pPr algn="ctr"/>
                      <a:r>
                        <a:rPr lang="en-US" sz="2000" b="0" dirty="0">
                          <a:solidFill>
                            <a:schemeClr val="tx1"/>
                          </a:solidFill>
                          <a:latin typeface="Times New Roman" panose="02020603050405020304" pitchFamily="18" charset="0"/>
                          <a:cs typeface="Times New Roman" panose="02020603050405020304" pitchFamily="18" charset="0"/>
                        </a:rPr>
                        <a:t>14 years</a:t>
                      </a:r>
                    </a:p>
                  </a:txBody>
                  <a:tcPr anchor="ctr"/>
                </a:tc>
                <a:extLst>
                  <a:ext uri="{0D108BD9-81ED-4DB2-BD59-A6C34878D82A}">
                    <a16:rowId xmlns:a16="http://schemas.microsoft.com/office/drawing/2014/main" val="10003"/>
                  </a:ext>
                </a:extLst>
              </a:tr>
            </a:tbl>
          </a:graphicData>
        </a:graphic>
      </p:graphicFrame>
      <p:sp>
        <p:nvSpPr>
          <p:cNvPr id="7" name="Title 1">
            <a:extLst>
              <a:ext uri="{FF2B5EF4-FFF2-40B4-BE49-F238E27FC236}">
                <a16:creationId xmlns:a16="http://schemas.microsoft.com/office/drawing/2014/main" id="{D63AF81C-34D2-98A0-DB55-5D2BF7BAD206}"/>
              </a:ext>
            </a:extLst>
          </p:cNvPr>
          <p:cNvSpPr txBox="1">
            <a:spLocks/>
          </p:cNvSpPr>
          <p:nvPr/>
        </p:nvSpPr>
        <p:spPr>
          <a:xfrm>
            <a:off x="793" y="-3036"/>
            <a:ext cx="12190414" cy="13476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Selective Reenlistment Bonus</a:t>
            </a:r>
            <a:br>
              <a:rPr lang="en-US" sz="3200" b="1" dirty="0">
                <a:solidFill>
                  <a:srgbClr val="000000"/>
                </a:solidFill>
                <a:latin typeface="Times New Roman"/>
                <a:cs typeface="Times New Roman"/>
              </a:rPr>
            </a:br>
            <a:r>
              <a:rPr lang="en-US" sz="2000" dirty="0">
                <a:solidFill>
                  <a:srgbClr val="000000"/>
                </a:solidFill>
                <a:latin typeface="Times New Roman"/>
                <a:cs typeface="Times New Roman"/>
              </a:rPr>
              <a:t>Eligibility Zones</a:t>
            </a:r>
          </a:p>
        </p:txBody>
      </p:sp>
      <p:sp>
        <p:nvSpPr>
          <p:cNvPr id="8" name="TextBox 7">
            <a:extLst>
              <a:ext uri="{FF2B5EF4-FFF2-40B4-BE49-F238E27FC236}">
                <a16:creationId xmlns:a16="http://schemas.microsoft.com/office/drawing/2014/main" id="{D8F433A9-4888-C5DF-BC7E-52EBA1C3AC08}"/>
              </a:ext>
            </a:extLst>
          </p:cNvPr>
          <p:cNvSpPr txBox="1"/>
          <p:nvPr/>
        </p:nvSpPr>
        <p:spPr>
          <a:xfrm>
            <a:off x="1877390" y="3953564"/>
            <a:ext cx="8437217" cy="2223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US" sz="2000" dirty="0">
                <a:latin typeface="Times New Roman"/>
                <a:ea typeface="Calibri"/>
                <a:cs typeface="Calibri"/>
              </a:rPr>
              <a:t>SRB will not be paid for any service obligation more than 16 years, and will not be paid more than once in any zone of eligibility.</a:t>
            </a:r>
            <a:endParaRPr lang="en-US" dirty="0"/>
          </a:p>
          <a:p>
            <a:pPr marL="742950" lvl="1" indent="-285750">
              <a:lnSpc>
                <a:spcPct val="90000"/>
              </a:lnSpc>
              <a:spcBef>
                <a:spcPts val="500"/>
              </a:spcBef>
              <a:buFont typeface="Arial"/>
              <a:buChar char="•"/>
            </a:pPr>
            <a:r>
              <a:rPr lang="en-US" sz="2000" dirty="0">
                <a:latin typeface="Times New Roman"/>
                <a:ea typeface="Calibri"/>
                <a:cs typeface="Calibri"/>
              </a:rPr>
              <a:t>Example:</a:t>
            </a:r>
          </a:p>
          <a:p>
            <a:pPr marL="1200150" lvl="2" indent="-285750">
              <a:lnSpc>
                <a:spcPct val="90000"/>
              </a:lnSpc>
              <a:spcBef>
                <a:spcPts val="500"/>
              </a:spcBef>
              <a:buFont typeface="Arial"/>
              <a:buChar char="•"/>
            </a:pPr>
            <a:r>
              <a:rPr lang="en-US" sz="2000" dirty="0">
                <a:latin typeface="Times New Roman"/>
                <a:ea typeface="Calibri"/>
                <a:cs typeface="Calibri"/>
              </a:rPr>
              <a:t>A member has served 13 years and 6 months and reenlists for 6 years for an SRB</a:t>
            </a:r>
          </a:p>
          <a:p>
            <a:pPr marL="1200150" lvl="2" indent="-285750">
              <a:lnSpc>
                <a:spcPct val="90000"/>
              </a:lnSpc>
              <a:spcBef>
                <a:spcPts val="500"/>
              </a:spcBef>
              <a:buFont typeface="Arial"/>
              <a:buChar char="•"/>
            </a:pPr>
            <a:r>
              <a:rPr lang="en-US" sz="2000" dirty="0">
                <a:latin typeface="Times New Roman"/>
                <a:ea typeface="Calibri"/>
                <a:cs typeface="Calibri"/>
              </a:rPr>
              <a:t>Only 2 years and 6 months of OBLISERV will be used in SRB computation</a:t>
            </a:r>
            <a:endParaRPr lang="en-US" dirty="0">
              <a:latin typeface="Times New Roman"/>
              <a:cs typeface="Times New Roman"/>
            </a:endParaRPr>
          </a:p>
        </p:txBody>
      </p:sp>
    </p:spTree>
    <p:extLst>
      <p:ext uri="{BB962C8B-B14F-4D97-AF65-F5344CB8AC3E}">
        <p14:creationId xmlns:p14="http://schemas.microsoft.com/office/powerpoint/2010/main" val="525500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0" y="1371600"/>
                <a:ext cx="9143999" cy="3580234"/>
              </a:xfrm>
            </p:spPr>
            <p:txBody>
              <a:bodyPr/>
              <a:lstStyle/>
              <a:p>
                <a:pPr marL="0" indent="0">
                  <a:buNone/>
                </a:pPr>
                <a14:m>
                  <m:oMathPara xmlns:m="http://schemas.openxmlformats.org/officeDocument/2006/math">
                    <m:oMathParaPr>
                      <m:jc m:val="center"/>
                    </m:oMathParaPr>
                    <m:oMath xmlns:m="http://schemas.openxmlformats.org/officeDocument/2006/math">
                      <m:d>
                        <m:dPr>
                          <m:begChr m:val="["/>
                          <m:endChr m:val="]"/>
                          <m:ctrlPr>
                            <a:rPr lang="en-US" sz="1800" i="1">
                              <a:latin typeface="Cambria Math" panose="02040503050406030204" pitchFamily="18" charset="0"/>
                            </a:rPr>
                          </m:ctrlPr>
                        </m:dPr>
                        <m:e>
                          <m:f>
                            <m:fPr>
                              <m:ctrlPr>
                                <a:rPr lang="en-US" sz="1800" i="1">
                                  <a:latin typeface="Cambria Math" panose="02040503050406030204" pitchFamily="18" charset="0"/>
                                </a:rPr>
                              </m:ctrlPr>
                            </m:fPr>
                            <m:num>
                              <m:r>
                                <a:rPr lang="en-US" sz="1800" i="1">
                                  <a:latin typeface="Cambria Math" panose="02040503050406030204" pitchFamily="18" charset="0"/>
                                </a:rPr>
                                <m:t>𝑀𝑜𝑛𝑡h𝑙𝑦</m:t>
                              </m:r>
                              <m:r>
                                <a:rPr lang="en-US" sz="1800" i="1">
                                  <a:latin typeface="Cambria Math" panose="02040503050406030204" pitchFamily="18" charset="0"/>
                                </a:rPr>
                                <m:t> </m:t>
                              </m:r>
                              <m:r>
                                <a:rPr lang="en-US" sz="1800" i="1">
                                  <a:latin typeface="Cambria Math" panose="02040503050406030204" pitchFamily="18" charset="0"/>
                                </a:rPr>
                                <m:t>𝐵𝑎𝑠𝑖𝑐</m:t>
                              </m:r>
                              <m:r>
                                <a:rPr lang="en-US" sz="1800" i="1">
                                  <a:latin typeface="Cambria Math" panose="02040503050406030204" pitchFamily="18" charset="0"/>
                                </a:rPr>
                                <m:t> </m:t>
                              </m:r>
                              <m:r>
                                <a:rPr lang="en-US" sz="1800" i="1">
                                  <a:latin typeface="Cambria Math" panose="02040503050406030204" pitchFamily="18" charset="0"/>
                                </a:rPr>
                                <m:t>𝑃𝑎𝑦</m:t>
                              </m:r>
                              <m:r>
                                <a:rPr lang="en-US" sz="1800" i="1">
                                  <a:latin typeface="Cambria Math" panose="02040503050406030204" pitchFamily="18" charset="0"/>
                                </a:rPr>
                                <m:t> ×</m:t>
                              </m:r>
                              <m:r>
                                <a:rPr lang="en-US" sz="1800" i="1">
                                  <a:latin typeface="Cambria Math" panose="02040503050406030204" pitchFamily="18" charset="0"/>
                                  <a:ea typeface="Cambria Math" panose="02040503050406030204" pitchFamily="18" charset="0"/>
                                </a:rPr>
                                <m:t>𝐴𝑑𝑑𝑖𝑡𝑖𝑜𝑛𝑎𝑙</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𝑂𝑏𝑙𝑖𝑔𝑎𝑡𝑒𝑑</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𝑆𝑒𝑟𝑣𝑖𝑐𝑒</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𝑖𝑛</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𝑚𝑜𝑛𝑡h𝑠</m:t>
                              </m:r>
                            </m:num>
                            <m:den>
                              <m:r>
                                <a:rPr lang="en-US" sz="1800" i="1">
                                  <a:latin typeface="Cambria Math" panose="02040503050406030204" pitchFamily="18" charset="0"/>
                                </a:rPr>
                                <m:t>12</m:t>
                              </m:r>
                            </m:den>
                          </m:f>
                        </m:e>
                      </m:d>
                      <m:r>
                        <a:rPr lang="en-US" sz="1800" i="1">
                          <a:latin typeface="Cambria Math" panose="02040503050406030204" pitchFamily="18" charset="0"/>
                        </a:rPr>
                        <m:t> </m:t>
                      </m:r>
                      <m:r>
                        <a:rPr lang="en-US" sz="1800" i="1">
                          <a:latin typeface="Cambria Math" panose="02040503050406030204" pitchFamily="18" charset="0"/>
                          <a:ea typeface="Cambria Math" panose="02040503050406030204" pitchFamily="18" charset="0"/>
                        </a:rPr>
                        <m:t>×</m:t>
                      </m:r>
                      <m:r>
                        <a:rPr lang="en-US" sz="1800" i="1">
                          <a:latin typeface="Cambria Math" panose="02040503050406030204" pitchFamily="18" charset="0"/>
                          <a:ea typeface="Cambria Math" panose="02040503050406030204" pitchFamily="18" charset="0"/>
                        </a:rPr>
                        <m:t>𝑆𝑅𝐵</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𝐴𝑤𝑎𝑟𝑑</m:t>
                      </m:r>
                      <m:r>
                        <a:rPr lang="en-US" sz="1800" i="1">
                          <a:latin typeface="Cambria Math" panose="02040503050406030204" pitchFamily="18" charset="0"/>
                          <a:ea typeface="Cambria Math" panose="02040503050406030204" pitchFamily="18" charset="0"/>
                        </a:rPr>
                        <m:t> </m:t>
                      </m:r>
                      <m:r>
                        <a:rPr lang="en-US" sz="1800" i="1">
                          <a:latin typeface="Cambria Math" panose="02040503050406030204" pitchFamily="18" charset="0"/>
                          <a:ea typeface="Cambria Math" panose="02040503050406030204" pitchFamily="18" charset="0"/>
                        </a:rPr>
                        <m:t>𝑀𝑢𝑙𝑡𝑖𝑝𝑙𝑒</m:t>
                      </m:r>
                    </m:oMath>
                  </m:oMathPara>
                </a14:m>
                <a:endParaRPr lang="en-US" sz="1800"/>
              </a:p>
              <a:p>
                <a:pPr marL="0" indent="0">
                  <a:buNone/>
                </a:pPr>
                <a:endParaRPr lang="en-US" sz="1800"/>
              </a:p>
              <a:p>
                <a:pPr marL="0" indent="0">
                  <a:buNone/>
                </a:pPr>
                <a:endParaRPr lang="en-US" sz="1800"/>
              </a:p>
              <a:p>
                <a:pPr marL="0" indent="0">
                  <a:buNone/>
                </a:pPr>
                <a:endParaRPr lang="en-US" sz="1800"/>
              </a:p>
              <a:p>
                <a:pPr marL="0" indent="0">
                  <a:buNone/>
                </a:pPr>
                <a14:m>
                  <m:oMathPara xmlns:m="http://schemas.openxmlformats.org/officeDocument/2006/math">
                    <m:oMathParaPr>
                      <m:jc m:val="center"/>
                    </m:oMathParaPr>
                    <m:oMath xmlns:m="http://schemas.openxmlformats.org/officeDocument/2006/math">
                      <m:d>
                        <m:dPr>
                          <m:begChr m:val="["/>
                          <m:endChr m:val="]"/>
                          <m:ctrlPr>
                            <a:rPr lang="en-US" sz="3600" i="1">
                              <a:latin typeface="Cambria Math" panose="02040503050406030204" pitchFamily="18" charset="0"/>
                            </a:rPr>
                          </m:ctrlPr>
                        </m:dPr>
                        <m:e>
                          <m:f>
                            <m:fPr>
                              <m:ctrlPr>
                                <a:rPr lang="en-US" sz="3600" i="1">
                                  <a:latin typeface="Cambria Math" panose="02040503050406030204" pitchFamily="18" charset="0"/>
                                </a:rPr>
                              </m:ctrlPr>
                            </m:fPr>
                            <m:num>
                              <m:r>
                                <a:rPr lang="en-US" sz="3600" i="1">
                                  <a:latin typeface="Cambria Math" panose="02040503050406030204" pitchFamily="18" charset="0"/>
                                </a:rPr>
                                <m:t>$3,372.60 × </m:t>
                              </m:r>
                              <m:r>
                                <a:rPr lang="en-US" sz="3600" i="1">
                                  <a:latin typeface="Cambria Math" panose="02040503050406030204" pitchFamily="18" charset="0"/>
                                  <a:ea typeface="Cambria Math" panose="02040503050406030204" pitchFamily="18" charset="0"/>
                                </a:rPr>
                                <m:t>48</m:t>
                              </m:r>
                            </m:num>
                            <m:den>
                              <m:r>
                                <a:rPr lang="en-US" sz="3600" i="1">
                                  <a:latin typeface="Cambria Math" panose="02040503050406030204" pitchFamily="18" charset="0"/>
                                </a:rPr>
                                <m:t>12</m:t>
                              </m:r>
                            </m:den>
                          </m:f>
                        </m:e>
                      </m:d>
                      <m:r>
                        <a:rPr lang="en-US" sz="3600" i="1">
                          <a:latin typeface="Cambria Math" panose="02040503050406030204" pitchFamily="18" charset="0"/>
                        </a:rPr>
                        <m:t> </m:t>
                      </m:r>
                      <m:r>
                        <a:rPr lang="en-US" sz="3600" i="1">
                          <a:latin typeface="Cambria Math" panose="02040503050406030204" pitchFamily="18" charset="0"/>
                          <a:ea typeface="Cambria Math" panose="02040503050406030204" pitchFamily="18" charset="0"/>
                        </a:rPr>
                        <m:t>×2.5 =$33,726 </m:t>
                      </m:r>
                    </m:oMath>
                  </m:oMathPara>
                </a14:m>
                <a:endParaRPr lang="en-US" sz="180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0" y="1371600"/>
                <a:ext cx="9143999" cy="3580234"/>
              </a:xfrm>
              <a:blipFill>
                <a:blip r:embed="rId3"/>
                <a:stretch>
                  <a:fillRect/>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DB306E35-7313-4C32-A5BE-1B70DD006DC8}"/>
              </a:ext>
            </a:extLst>
          </p:cNvPr>
          <p:cNvSpPr txBox="1"/>
          <p:nvPr/>
        </p:nvSpPr>
        <p:spPr>
          <a:xfrm>
            <a:off x="2793999" y="4583043"/>
            <a:ext cx="6603999" cy="13926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200150" lvl="2" indent="-285750" algn="l">
              <a:lnSpc>
                <a:spcPct val="90000"/>
              </a:lnSpc>
              <a:spcBef>
                <a:spcPts val="500"/>
              </a:spcBef>
              <a:buFont typeface="Arial"/>
              <a:buChar char="•"/>
            </a:pPr>
            <a:endParaRPr lang="en-US" sz="2000" dirty="0">
              <a:latin typeface="Times New Roman"/>
              <a:cs typeface="Times New Roman"/>
            </a:endParaRPr>
          </a:p>
          <a:p>
            <a:pPr marL="0" lvl="2">
              <a:lnSpc>
                <a:spcPct val="90000"/>
              </a:lnSpc>
              <a:spcBef>
                <a:spcPts val="500"/>
              </a:spcBef>
            </a:pPr>
            <a:r>
              <a:rPr lang="en-US" sz="2000" dirty="0">
                <a:latin typeface="Times New Roman"/>
                <a:ea typeface="Calibri"/>
                <a:cs typeface="Calibri"/>
              </a:rPr>
              <a:t>Payment Caps:</a:t>
            </a:r>
          </a:p>
          <a:p>
            <a:pPr marL="342900" lvl="3" indent="-285750">
              <a:lnSpc>
                <a:spcPct val="90000"/>
              </a:lnSpc>
              <a:spcBef>
                <a:spcPts val="500"/>
              </a:spcBef>
              <a:buFont typeface="Arial"/>
              <a:buChar char="•"/>
            </a:pPr>
            <a:r>
              <a:rPr lang="en-US" sz="2000" dirty="0">
                <a:latin typeface="Times New Roman"/>
                <a:ea typeface="Calibri"/>
                <a:cs typeface="Calibri"/>
              </a:rPr>
              <a:t>$100,000 per contract</a:t>
            </a:r>
          </a:p>
          <a:p>
            <a:pPr marL="342900" lvl="3" indent="-285750">
              <a:lnSpc>
                <a:spcPct val="90000"/>
              </a:lnSpc>
              <a:spcBef>
                <a:spcPts val="500"/>
              </a:spcBef>
              <a:buFont typeface="Arial"/>
              <a:buChar char="•"/>
            </a:pPr>
            <a:r>
              <a:rPr lang="en-US" sz="2000" dirty="0">
                <a:latin typeface="Times New Roman"/>
                <a:ea typeface="Calibri"/>
                <a:cs typeface="Calibri"/>
              </a:rPr>
              <a:t>$30,000 per year of obligated service</a:t>
            </a:r>
            <a:endParaRPr lang="en-US" dirty="0">
              <a:latin typeface="Times New Roman"/>
              <a:cs typeface="Times New Roman"/>
            </a:endParaRPr>
          </a:p>
        </p:txBody>
      </p:sp>
      <p:sp>
        <p:nvSpPr>
          <p:cNvPr id="8" name="Title 1">
            <a:extLst>
              <a:ext uri="{FF2B5EF4-FFF2-40B4-BE49-F238E27FC236}">
                <a16:creationId xmlns:a16="http://schemas.microsoft.com/office/drawing/2014/main" id="{0DF9473D-FD53-B48B-D256-CC6554B8263D}"/>
              </a:ext>
            </a:extLst>
          </p:cNvPr>
          <p:cNvSpPr txBox="1">
            <a:spLocks/>
          </p:cNvSpPr>
          <p:nvPr/>
        </p:nvSpPr>
        <p:spPr>
          <a:xfrm>
            <a:off x="793" y="-3036"/>
            <a:ext cx="12190414" cy="13476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solidFill>
                  <a:srgbClr val="000000"/>
                </a:solidFill>
                <a:latin typeface="Times New Roman"/>
                <a:cs typeface="Times New Roman"/>
              </a:rPr>
              <a:t>Selective Reenlistment Bonus</a:t>
            </a:r>
            <a:br>
              <a:rPr lang="en-US" sz="3200" dirty="0">
                <a:latin typeface="Times New Roman"/>
                <a:cs typeface="Times New Roman"/>
              </a:rPr>
            </a:br>
            <a:r>
              <a:rPr lang="en-US" sz="2000" dirty="0">
                <a:solidFill>
                  <a:srgbClr val="000000"/>
                </a:solidFill>
                <a:latin typeface="Times New Roman"/>
                <a:cs typeface="Times New Roman"/>
              </a:rPr>
              <a:t>Computation</a:t>
            </a:r>
          </a:p>
        </p:txBody>
      </p:sp>
    </p:spTree>
    <p:extLst>
      <p:ext uri="{BB962C8B-B14F-4D97-AF65-F5344CB8AC3E}">
        <p14:creationId xmlns:p14="http://schemas.microsoft.com/office/powerpoint/2010/main" val="506785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AE6C2A-FE33-484B-BBD0-D616CE81648A}">
  <ds:schemaRefs>
    <ds:schemaRef ds:uri="http://schemas.microsoft.com/sharepoint/v3/contenttype/forms"/>
  </ds:schemaRefs>
</ds:datastoreItem>
</file>

<file path=customXml/itemProps2.xml><?xml version="1.0" encoding="utf-8"?>
<ds:datastoreItem xmlns:ds="http://schemas.openxmlformats.org/officeDocument/2006/customXml" ds:itemID="{6ACFF94F-4C1E-44E3-89FB-965E390B2E91}">
  <ds:schemaRefs>
    <ds:schemaRef ds:uri="0caf38a1-3a1c-4f86-b30f-ec0eec563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1550D16-4EFE-4723-B520-302E5E643AB5}">
  <ds:schemaRefs>
    <ds:schemaRef ds:uri="http://schemas.microsoft.com/office/2006/documentManagement/types"/>
    <ds:schemaRef ds:uri="http://schemas.microsoft.com/office/2006/metadata/properties"/>
    <ds:schemaRef ds:uri="0caf38a1-3a1c-4f86-b30f-ec0eec563c4d"/>
    <ds:schemaRef ds:uri="http://schemas.microsoft.com/office/infopath/2007/PartnerControls"/>
    <ds:schemaRef ds:uri="http://www.w3.org/XML/1998/namespace"/>
    <ds:schemaRef ds:uri="http://schemas.openxmlformats.org/package/2006/metadata/core-properties"/>
    <ds:schemaRef ds:uri="http://purl.org/dc/dcmityp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7</TotalTime>
  <Words>3410</Words>
  <Application>Microsoft Office PowerPoint</Application>
  <PresentationFormat>Widescreen</PresentationFormat>
  <Paragraphs>413</Paragraphs>
  <Slides>35</Slides>
  <Notes>33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Aptos</vt:lpstr>
      <vt:lpstr>Aptos Display</vt:lpstr>
      <vt:lpstr>Arial</vt:lpstr>
      <vt:lpstr>Calibri</vt:lpstr>
      <vt:lpstr>Cambria Math</vt:lpstr>
      <vt:lpstr>Tahoma</vt:lpstr>
      <vt:lpstr>Times New Roman</vt:lpstr>
      <vt:lpstr>Wingdings</vt:lpstr>
      <vt:lpstr>Office Theme</vt:lpstr>
      <vt:lpstr>PowerPoint Presentation</vt:lpstr>
      <vt:lpstr>Enabling Objectives</vt:lpstr>
      <vt:lpstr>References</vt:lpstr>
      <vt:lpstr>Types of Compensation</vt:lpstr>
      <vt:lpstr>Military Compensation Calculator</vt:lpstr>
      <vt:lpstr>Selective Reenlistment Bonus (SRB)</vt:lpstr>
      <vt:lpstr>Selective Reenlistment Bonus General Eligibility</vt:lpstr>
      <vt:lpstr>PowerPoint Presentation</vt:lpstr>
      <vt:lpstr>PowerPoint Presentation</vt:lpstr>
      <vt:lpstr>PowerPoint Presentation</vt:lpstr>
      <vt:lpstr>PowerPoint Presentation</vt:lpstr>
      <vt:lpstr>PowerPoint Presentation</vt:lpstr>
      <vt:lpstr>Knowledge Check</vt:lpstr>
      <vt:lpstr>Enlisted Supervisor Retention Pay (ESRP) </vt:lpstr>
      <vt:lpstr>Enlisted Supervisor Retention Pay Eligibility </vt:lpstr>
      <vt:lpstr>Enlisted Supervisor Retention Pay ESRP Zones</vt:lpstr>
      <vt:lpstr>Enlisted Supervisor Retention Pay Precertification and Payment</vt:lpstr>
      <vt:lpstr>PowerPoint Presentation</vt:lpstr>
      <vt:lpstr>OBLISERV-TO-TRAIN  (OTT) </vt:lpstr>
      <vt:lpstr>OBLISERV-TO-TRAIN  References and guides </vt:lpstr>
      <vt:lpstr>Selective Training and Reenlistment  (STAR)</vt:lpstr>
      <vt:lpstr>Selective Training and Reenlistment  (STAR)</vt:lpstr>
      <vt:lpstr>Special Duty Assignment Pay (SDAP)</vt:lpstr>
      <vt:lpstr>Special Duty Assignment Pay Eligibility</vt:lpstr>
      <vt:lpstr>Special Duty Assignment Pay Pay levels</vt:lpstr>
      <vt:lpstr>Sea Duty Incentive Pay (SDIP) </vt:lpstr>
      <vt:lpstr>Sea Duty Incentive Pay  Requirements </vt:lpstr>
      <vt:lpstr>Sea Duty Incentive Pay - Extension  (SDIP-E) </vt:lpstr>
      <vt:lpstr>Sea Duty Incentive Pay – Back-to-Back (SDIP-B) </vt:lpstr>
      <vt:lpstr>Sea Duty Incentive Pay - Curtailment (SDIP-C)</vt:lpstr>
      <vt:lpstr>Overseas Tour Extension Incentives Program  (OTEIP)</vt:lpstr>
      <vt:lpstr>Overseas Tour Extension Incentives Program  Request Procedures</vt:lpstr>
      <vt:lpstr>Knowledge Check</vt:lpstr>
      <vt:lpstr>Summary and Review</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 MILITARY COMPENSATION AND INCENTIVE PAY</dc:title>
  <dc:subject>2-2 Military Compensation</dc:subject>
  <dc:creator>BUPERS</dc:creator>
  <cp:lastModifiedBy>Williams, Shanita A (Nita) SCPO USN CHNAVPERS MIL TN (USA)</cp:lastModifiedBy>
  <cp:revision>556</cp:revision>
  <dcterms:created xsi:type="dcterms:W3CDTF">2025-06-01T00:52:09Z</dcterms:created>
  <dcterms:modified xsi:type="dcterms:W3CDTF">2025-12-08T16:48:59Z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